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Lst>
  <p:sldSz cx="18288000" cy="10287000"/>
  <p:notesSz cx="6858000" cy="9144000"/>
  <p:embeddedFontLst>
    <p:embeddedFont>
      <p:font typeface="Alegreya Sans SC" panose="020B0604020202020204" charset="0"/>
      <p:regular r:id="rId10"/>
    </p:embeddedFont>
    <p:embeddedFont>
      <p:font typeface="Alegreya Sans SC Bold" panose="020B0604020202020204" charset="0"/>
      <p:regular r:id="rId11"/>
    </p:embeddedFont>
    <p:embeddedFont>
      <p:font typeface="Calibri" panose="020F0502020204030204" pitchFamily="34" charset="0"/>
      <p:regular r:id="rId12"/>
      <p:bold r:id="rId13"/>
      <p:italic r:id="rId14"/>
      <p:boldItalic r:id="rId15"/>
    </p:embeddedFont>
    <p:embeddedFont>
      <p:font typeface="Canva Sans" panose="020B0604020202020204" charset="0"/>
      <p:regular r:id="rId16"/>
    </p:embeddedFont>
    <p:embeddedFont>
      <p:font typeface="Canva Sans Bold" panose="020B0604020202020204" charset="0"/>
      <p:regular r:id="rId17"/>
    </p:embeddedFont>
    <p:embeddedFont>
      <p:font typeface="Fira Sans" panose="020B0503050000020004" pitchFamily="34" charset="0"/>
      <p:regular r:id="rId18"/>
      <p:bold r:id="rId19"/>
      <p:italic r:id="rId20"/>
      <p:boldItalic r:id="rId21"/>
    </p:embeddedFont>
    <p:embeddedFont>
      <p:font typeface="Fira Sans Bold" panose="020B08030500000200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2.svg"/><Relationship Id="rId12" Type="http://schemas.openxmlformats.org/officeDocument/2006/relationships/image" Target="../media/image1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11"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2.svg"/><Relationship Id="rId12" Type="http://schemas.openxmlformats.org/officeDocument/2006/relationships/image" Target="../media/image1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11" Type="http://schemas.openxmlformats.org/officeDocument/2006/relationships/image" Target="../media/image17.png"/><Relationship Id="rId5" Type="http://schemas.openxmlformats.org/officeDocument/2006/relationships/image" Target="../media/image8.sv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svg"/><Relationship Id="rId12" Type="http://schemas.openxmlformats.org/officeDocument/2006/relationships/image" Target="../media/image2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11" Type="http://schemas.openxmlformats.org/officeDocument/2006/relationships/image" Target="../media/image22.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2.svg"/><Relationship Id="rId12" Type="http://schemas.openxmlformats.org/officeDocument/2006/relationships/image" Target="../media/image2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11" Type="http://schemas.openxmlformats.org/officeDocument/2006/relationships/image" Target="../media/image26.png"/><Relationship Id="rId5" Type="http://schemas.openxmlformats.org/officeDocument/2006/relationships/image" Target="../media/image4.sv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sv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476399" y="2173146"/>
            <a:ext cx="5249238" cy="6896447"/>
          </a:xfrm>
          <a:custGeom>
            <a:avLst/>
            <a:gdLst/>
            <a:ahLst/>
            <a:cxnLst/>
            <a:rect l="l" t="t" r="r" b="b"/>
            <a:pathLst>
              <a:path w="5249238" h="6896447">
                <a:moveTo>
                  <a:pt x="0" y="0"/>
                </a:moveTo>
                <a:lnTo>
                  <a:pt x="5249238" y="0"/>
                </a:lnTo>
                <a:lnTo>
                  <a:pt x="5249238" y="6896447"/>
                </a:lnTo>
                <a:lnTo>
                  <a:pt x="0" y="6896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rot="-10800000">
            <a:off x="-286818" y="1217407"/>
            <a:ext cx="5208407" cy="6842803"/>
          </a:xfrm>
          <a:custGeom>
            <a:avLst/>
            <a:gdLst/>
            <a:ahLst/>
            <a:cxnLst/>
            <a:rect l="l" t="t" r="r" b="b"/>
            <a:pathLst>
              <a:path w="5208407" h="6842803">
                <a:moveTo>
                  <a:pt x="0" y="0"/>
                </a:moveTo>
                <a:lnTo>
                  <a:pt x="5208407" y="0"/>
                </a:lnTo>
                <a:lnTo>
                  <a:pt x="5208407" y="6842803"/>
                </a:lnTo>
                <a:lnTo>
                  <a:pt x="0" y="6842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a:off x="4921589" y="3557484"/>
            <a:ext cx="13366411" cy="3043429"/>
          </a:xfrm>
          <a:custGeom>
            <a:avLst/>
            <a:gdLst/>
            <a:ahLst/>
            <a:cxnLst/>
            <a:rect l="l" t="t" r="r" b="b"/>
            <a:pathLst>
              <a:path w="13366411" h="3043429">
                <a:moveTo>
                  <a:pt x="0" y="0"/>
                </a:moveTo>
                <a:lnTo>
                  <a:pt x="13366411" y="0"/>
                </a:lnTo>
                <a:lnTo>
                  <a:pt x="13366411" y="3043429"/>
                </a:lnTo>
                <a:lnTo>
                  <a:pt x="0" y="30434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6072780" y="2096183"/>
            <a:ext cx="6554923" cy="4114800"/>
          </a:xfrm>
          <a:custGeom>
            <a:avLst/>
            <a:gdLst/>
            <a:ahLst/>
            <a:cxnLst/>
            <a:rect l="l" t="t" r="r" b="b"/>
            <a:pathLst>
              <a:path w="6554923" h="4114800">
                <a:moveTo>
                  <a:pt x="0" y="0"/>
                </a:moveTo>
                <a:lnTo>
                  <a:pt x="6554923" y="0"/>
                </a:lnTo>
                <a:lnTo>
                  <a:pt x="6554923" y="4114800"/>
                </a:lnTo>
                <a:lnTo>
                  <a:pt x="0" y="4114800"/>
                </a:lnTo>
                <a:lnTo>
                  <a:pt x="0" y="0"/>
                </a:lnTo>
                <a:close/>
              </a:path>
            </a:pathLst>
          </a:custGeom>
          <a:blipFill>
            <a:blip r:embed="rId8">
              <a:alphaModFix amt="74000"/>
              <a:extLst>
                <a:ext uri="{96DAC541-7B7A-43D3-8B79-37D633B846F1}">
                  <asvg:svgBlip xmlns:asvg="http://schemas.microsoft.com/office/drawing/2016/SVG/main" r:embed="rId9"/>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a:off x="13780228" y="-659099"/>
            <a:ext cx="11605199" cy="11605199"/>
          </a:xfrm>
          <a:custGeom>
            <a:avLst/>
            <a:gdLst/>
            <a:ahLst/>
            <a:cxnLst/>
            <a:rect l="l" t="t" r="r" b="b"/>
            <a:pathLst>
              <a:path w="11605199" h="11605199">
                <a:moveTo>
                  <a:pt x="0" y="0"/>
                </a:moveTo>
                <a:lnTo>
                  <a:pt x="11605198" y="0"/>
                </a:lnTo>
                <a:lnTo>
                  <a:pt x="11605198" y="11605198"/>
                </a:lnTo>
                <a:lnTo>
                  <a:pt x="0" y="116051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5970162" y="3755120"/>
            <a:ext cx="10271632" cy="777875"/>
          </a:xfrm>
          <a:prstGeom prst="rect">
            <a:avLst/>
          </a:prstGeom>
        </p:spPr>
        <p:txBody>
          <a:bodyPr lIns="0" tIns="0" rIns="0" bIns="0" rtlCol="0" anchor="t">
            <a:spAutoFit/>
          </a:bodyPr>
          <a:lstStyle/>
          <a:p>
            <a:pPr algn="l">
              <a:lnSpc>
                <a:spcPts val="5050"/>
              </a:lnSpc>
            </a:pPr>
            <a:r>
              <a:rPr lang="en-US" sz="5000" spc="1340" dirty="0" err="1">
                <a:solidFill>
                  <a:srgbClr val="D7FDFF"/>
                </a:solidFill>
                <a:latin typeface="Alegreya Sans SC"/>
                <a:ea typeface="Alegreya Sans SC"/>
                <a:cs typeface="Alegreya Sans SC"/>
                <a:sym typeface="Alegreya Sans SC"/>
              </a:rPr>
              <a:t>Seo</a:t>
            </a:r>
            <a:r>
              <a:rPr lang="en-US" sz="5000" spc="1340" dirty="0">
                <a:solidFill>
                  <a:srgbClr val="D7FDFF"/>
                </a:solidFill>
                <a:latin typeface="Alegreya Sans SC"/>
                <a:ea typeface="Alegreya Sans SC"/>
                <a:cs typeface="Alegreya Sans SC"/>
                <a:sym typeface="Alegreya Sans SC"/>
              </a:rPr>
              <a:t> Keyword Generator</a:t>
            </a:r>
          </a:p>
        </p:txBody>
      </p:sp>
      <p:sp>
        <p:nvSpPr>
          <p:cNvPr id="8" name="TextBox 8"/>
          <p:cNvSpPr txBox="1"/>
          <p:nvPr/>
        </p:nvSpPr>
        <p:spPr>
          <a:xfrm>
            <a:off x="5970162" y="5124450"/>
            <a:ext cx="9406672" cy="777875"/>
          </a:xfrm>
          <a:prstGeom prst="rect">
            <a:avLst/>
          </a:prstGeom>
        </p:spPr>
        <p:txBody>
          <a:bodyPr lIns="0" tIns="0" rIns="0" bIns="0" rtlCol="0" anchor="t">
            <a:spAutoFit/>
          </a:bodyPr>
          <a:lstStyle/>
          <a:p>
            <a:pPr algn="l">
              <a:lnSpc>
                <a:spcPts val="5049"/>
              </a:lnSpc>
            </a:pPr>
            <a:r>
              <a:rPr lang="en-US" sz="4999" dirty="0">
                <a:solidFill>
                  <a:srgbClr val="D7FDFF"/>
                </a:solidFill>
                <a:latin typeface="Alegreya Sans SC"/>
                <a:ea typeface="Alegreya Sans SC"/>
                <a:cs typeface="Alegreya Sans SC"/>
                <a:sym typeface="Alegreya Sans SC"/>
              </a:rPr>
              <a:t>by </a:t>
            </a:r>
            <a:r>
              <a:rPr lang="en-US" sz="4999" dirty="0" err="1">
                <a:solidFill>
                  <a:srgbClr val="D7FDFF"/>
                </a:solidFill>
                <a:latin typeface="Alegreya Sans SC"/>
                <a:ea typeface="Alegreya Sans SC"/>
                <a:cs typeface="Alegreya Sans SC"/>
                <a:sym typeface="Alegreya Sans SC"/>
              </a:rPr>
              <a:t>analysing</a:t>
            </a:r>
            <a:r>
              <a:rPr lang="en-US" sz="4999" dirty="0">
                <a:solidFill>
                  <a:srgbClr val="D7FDFF"/>
                </a:solidFill>
                <a:latin typeface="Alegreya Sans SC"/>
                <a:ea typeface="Alegreya Sans SC"/>
                <a:cs typeface="Alegreya Sans SC"/>
                <a:sym typeface="Alegreya Sans SC"/>
              </a:rPr>
              <a:t> video</a:t>
            </a:r>
          </a:p>
        </p:txBody>
      </p:sp>
      <p:pic>
        <p:nvPicPr>
          <p:cNvPr id="16" name="Audio 15">
            <a:hlinkClick r:id="" action="ppaction://media"/>
            <a:extLst>
              <a:ext uri="{FF2B5EF4-FFF2-40B4-BE49-F238E27FC236}">
                <a16:creationId xmlns:a16="http://schemas.microsoft.com/office/drawing/2014/main" id="{96D05B08-9DFF-4C48-84C1-B939EDE129C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482"/>
    </mc:Choice>
    <mc:Fallback>
      <p:transition spd="slow" advTm="4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flipH="1" flipV="1">
            <a:off x="14542725" y="656634"/>
            <a:ext cx="2182042" cy="2866766"/>
          </a:xfrm>
          <a:custGeom>
            <a:avLst/>
            <a:gdLst/>
            <a:ahLst/>
            <a:cxnLst/>
            <a:rect l="l" t="t" r="r" b="b"/>
            <a:pathLst>
              <a:path w="2182042" h="2866766">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rot="-10800000" flipH="1" flipV="1">
            <a:off x="15390121" y="1822870"/>
            <a:ext cx="2182042" cy="2866766"/>
          </a:xfrm>
          <a:custGeom>
            <a:avLst/>
            <a:gdLst/>
            <a:ahLst/>
            <a:cxnLst/>
            <a:rect l="l" t="t" r="r" b="b"/>
            <a:pathLst>
              <a:path w="2182042" h="2866766">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flipH="1" flipV="1">
            <a:off x="1086558" y="6425555"/>
            <a:ext cx="2182042" cy="2866766"/>
          </a:xfrm>
          <a:custGeom>
            <a:avLst/>
            <a:gdLst/>
            <a:ahLst/>
            <a:cxnLst/>
            <a:rect l="l" t="t" r="r" b="b"/>
            <a:pathLst>
              <a:path w="2182042" h="2866766">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flipH="1" flipV="1">
            <a:off x="239162" y="5259319"/>
            <a:ext cx="2182042" cy="2866766"/>
          </a:xfrm>
          <a:custGeom>
            <a:avLst/>
            <a:gdLst/>
            <a:ahLst/>
            <a:cxnLst/>
            <a:rect l="l" t="t" r="r" b="b"/>
            <a:pathLst>
              <a:path w="2182042" h="2866766">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a:off x="0" y="6683267"/>
            <a:ext cx="18288000" cy="4164037"/>
          </a:xfrm>
          <a:custGeom>
            <a:avLst/>
            <a:gdLst/>
            <a:ahLst/>
            <a:cxnLst/>
            <a:rect l="l" t="t" r="r" b="b"/>
            <a:pathLst>
              <a:path w="18288000" h="4164037">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043356" y="3490844"/>
            <a:ext cx="12346765" cy="5020309"/>
          </a:xfrm>
          <a:prstGeom prst="rect">
            <a:avLst/>
          </a:prstGeom>
        </p:spPr>
        <p:txBody>
          <a:bodyPr lIns="0" tIns="0" rIns="0" bIns="0" rtlCol="0" anchor="t">
            <a:spAutoFit/>
          </a:bodyPr>
          <a:lstStyle/>
          <a:p>
            <a:pPr algn="l">
              <a:lnSpc>
                <a:spcPts val="3640"/>
              </a:lnSpc>
            </a:pPr>
            <a:r>
              <a:rPr lang="en-US" sz="2600" dirty="0">
                <a:solidFill>
                  <a:srgbClr val="D7FDFF"/>
                </a:solidFill>
                <a:latin typeface="Fira Sans"/>
                <a:ea typeface="Fira Sans"/>
                <a:cs typeface="Fira Sans"/>
                <a:sym typeface="Fira Sans"/>
              </a:rPr>
              <a:t>The project aims to develop a tool/web application that assists content creators in optimizing their videos for SEO rankings. The tool will:</a:t>
            </a:r>
          </a:p>
          <a:p>
            <a:pPr marL="561349" lvl="1" indent="-280674" algn="l">
              <a:lnSpc>
                <a:spcPts val="3640"/>
              </a:lnSpc>
              <a:buAutoNum type="arabicPeriod"/>
            </a:pPr>
            <a:r>
              <a:rPr lang="en-US" sz="2600" dirty="0">
                <a:solidFill>
                  <a:srgbClr val="D7FDFF"/>
                </a:solidFill>
                <a:latin typeface="Fira Sans"/>
                <a:ea typeface="Fira Sans"/>
                <a:cs typeface="Fira Sans"/>
                <a:sym typeface="Fira Sans"/>
              </a:rPr>
              <a:t>Extract text from already existing videos.</a:t>
            </a:r>
          </a:p>
          <a:p>
            <a:pPr marL="561349" lvl="1" indent="-280674" algn="l">
              <a:lnSpc>
                <a:spcPts val="3640"/>
              </a:lnSpc>
              <a:buAutoNum type="arabicPeriod"/>
            </a:pPr>
            <a:r>
              <a:rPr lang="en-US" sz="2600" dirty="0">
                <a:solidFill>
                  <a:srgbClr val="D7FDFF"/>
                </a:solidFill>
                <a:latin typeface="Fira Sans"/>
                <a:ea typeface="Fira Sans"/>
                <a:cs typeface="Fira Sans"/>
                <a:sym typeface="Fira Sans"/>
              </a:rPr>
              <a:t>Analyze the extracted data to understand key topics and relevant information.</a:t>
            </a:r>
          </a:p>
          <a:p>
            <a:pPr marL="561349" lvl="1" indent="-280674" algn="l">
              <a:lnSpc>
                <a:spcPts val="3640"/>
              </a:lnSpc>
              <a:buAutoNum type="arabicPeriod"/>
            </a:pPr>
            <a:r>
              <a:rPr lang="en-US" sz="2600" dirty="0">
                <a:solidFill>
                  <a:srgbClr val="D7FDFF"/>
                </a:solidFill>
                <a:latin typeface="Fira Sans"/>
                <a:ea typeface="Fira Sans"/>
                <a:cs typeface="Fira Sans"/>
                <a:sym typeface="Fira Sans"/>
              </a:rPr>
              <a:t>Generate AI-driven SEO-optimized descriptions, including relevant keywords, hashtags, and links.</a:t>
            </a:r>
          </a:p>
          <a:p>
            <a:pPr marL="561349" lvl="1" indent="-280674" algn="l">
              <a:lnSpc>
                <a:spcPts val="3640"/>
              </a:lnSpc>
              <a:buAutoNum type="arabicPeriod"/>
            </a:pPr>
            <a:r>
              <a:rPr lang="en-US" sz="2600" dirty="0">
                <a:solidFill>
                  <a:srgbClr val="D7FDFF"/>
                </a:solidFill>
                <a:latin typeface="Fira Sans"/>
                <a:ea typeface="Fira Sans"/>
                <a:cs typeface="Fira Sans"/>
                <a:sym typeface="Fira Sans"/>
              </a:rPr>
              <a:t>Provide keyword and hashtag suggestions for platforms like YouTube, helping users improve their content's visibility and SEO rankings.</a:t>
            </a:r>
          </a:p>
          <a:p>
            <a:pPr algn="l">
              <a:lnSpc>
                <a:spcPts val="3640"/>
              </a:lnSpc>
            </a:pPr>
            <a:r>
              <a:rPr lang="en-US" sz="2600" dirty="0">
                <a:solidFill>
                  <a:srgbClr val="D7FDFF"/>
                </a:solidFill>
                <a:latin typeface="Fira Sans"/>
                <a:ea typeface="Fira Sans"/>
                <a:cs typeface="Fira Sans"/>
                <a:sym typeface="Fira Sans"/>
              </a:rPr>
              <a:t>The ultimate goal is to create a tool similar to </a:t>
            </a:r>
            <a:r>
              <a:rPr lang="en-US" sz="2600" dirty="0" err="1">
                <a:solidFill>
                  <a:srgbClr val="D7FDFF"/>
                </a:solidFill>
                <a:latin typeface="Fira Sans"/>
                <a:ea typeface="Fira Sans"/>
                <a:cs typeface="Fira Sans"/>
                <a:sym typeface="Fira Sans"/>
              </a:rPr>
              <a:t>vidiQ</a:t>
            </a:r>
            <a:r>
              <a:rPr lang="en-US" sz="2600" dirty="0">
                <a:solidFill>
                  <a:srgbClr val="D7FDFF"/>
                </a:solidFill>
                <a:latin typeface="Fira Sans"/>
                <a:ea typeface="Fira Sans"/>
                <a:cs typeface="Fira Sans"/>
                <a:sym typeface="Fira Sans"/>
              </a:rPr>
              <a:t>, offering creators insights and suggestions to enhance their video content's SEO performance.</a:t>
            </a:r>
          </a:p>
          <a:p>
            <a:pPr algn="l">
              <a:lnSpc>
                <a:spcPts val="3640"/>
              </a:lnSpc>
              <a:spcBef>
                <a:spcPct val="0"/>
              </a:spcBef>
            </a:pPr>
            <a:endParaRPr lang="en-US" sz="2600" dirty="0">
              <a:solidFill>
                <a:srgbClr val="D7FDFF"/>
              </a:solidFill>
              <a:latin typeface="Fira Sans"/>
              <a:ea typeface="Fira Sans"/>
              <a:cs typeface="Fira Sans"/>
              <a:sym typeface="Fira Sans"/>
            </a:endParaRPr>
          </a:p>
        </p:txBody>
      </p:sp>
      <p:sp>
        <p:nvSpPr>
          <p:cNvPr id="8" name="Freeform 8"/>
          <p:cNvSpPr/>
          <p:nvPr/>
        </p:nvSpPr>
        <p:spPr>
          <a:xfrm>
            <a:off x="3769690" y="2003220"/>
            <a:ext cx="1339830" cy="1339830"/>
          </a:xfrm>
          <a:custGeom>
            <a:avLst/>
            <a:gdLst/>
            <a:ahLst/>
            <a:cxnLst/>
            <a:rect l="l" t="t" r="r" b="b"/>
            <a:pathLst>
              <a:path w="1339830" h="1339830">
                <a:moveTo>
                  <a:pt x="0" y="0"/>
                </a:moveTo>
                <a:lnTo>
                  <a:pt x="1339830" y="0"/>
                </a:lnTo>
                <a:lnTo>
                  <a:pt x="1339830" y="1339829"/>
                </a:lnTo>
                <a:lnTo>
                  <a:pt x="0" y="1339829"/>
                </a:lnTo>
                <a:lnTo>
                  <a:pt x="0" y="0"/>
                </a:lnTo>
                <a:close/>
              </a:path>
            </a:pathLst>
          </a:custGeom>
          <a:blipFill>
            <a:blip r:embed="rId8"/>
            <a:stretch>
              <a:fillRect/>
            </a:stretch>
          </a:blipFill>
        </p:spPr>
      </p:sp>
      <p:sp>
        <p:nvSpPr>
          <p:cNvPr id="9" name="TextBox 9"/>
          <p:cNvSpPr txBox="1"/>
          <p:nvPr/>
        </p:nvSpPr>
        <p:spPr>
          <a:xfrm>
            <a:off x="4784487" y="1828323"/>
            <a:ext cx="8719027" cy="1403873"/>
          </a:xfrm>
          <a:prstGeom prst="rect">
            <a:avLst/>
          </a:prstGeom>
        </p:spPr>
        <p:txBody>
          <a:bodyPr lIns="0" tIns="0" rIns="0" bIns="0" rtlCol="0" anchor="t">
            <a:spAutoFit/>
          </a:bodyPr>
          <a:lstStyle/>
          <a:p>
            <a:pPr algn="ctr">
              <a:lnSpc>
                <a:spcPts val="10296"/>
              </a:lnSpc>
              <a:spcBef>
                <a:spcPct val="0"/>
              </a:spcBef>
            </a:pPr>
            <a:r>
              <a:rPr lang="en-US" sz="7354" b="1">
                <a:solidFill>
                  <a:srgbClr val="D7FDFF"/>
                </a:solidFill>
                <a:latin typeface="Alegreya Sans SC Bold"/>
                <a:ea typeface="Alegreya Sans SC Bold"/>
                <a:cs typeface="Alegreya Sans SC Bold"/>
                <a:sym typeface="Alegreya Sans SC Bold"/>
              </a:rPr>
              <a:t>Problem Statement</a:t>
            </a:r>
          </a:p>
        </p:txBody>
      </p:sp>
      <p:pic>
        <p:nvPicPr>
          <p:cNvPr id="13" name="Audio 12">
            <a:hlinkClick r:id="" action="ppaction://media"/>
            <a:extLst>
              <a:ext uri="{FF2B5EF4-FFF2-40B4-BE49-F238E27FC236}">
                <a16:creationId xmlns:a16="http://schemas.microsoft.com/office/drawing/2014/main" id="{7F331B46-D895-4FD3-9602-CD8BC397DE0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151"/>
    </mc:Choice>
    <mc:Fallback>
      <p:transition spd="slow" advTm="29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6122963"/>
            <a:ext cx="18288000" cy="4164037"/>
          </a:xfrm>
          <a:custGeom>
            <a:avLst/>
            <a:gdLst/>
            <a:ahLst/>
            <a:cxnLst/>
            <a:rect l="l" t="t" r="r" b="b"/>
            <a:pathLst>
              <a:path w="18288000" h="4164037">
                <a:moveTo>
                  <a:pt x="0" y="0"/>
                </a:moveTo>
                <a:lnTo>
                  <a:pt x="18288000" y="0"/>
                </a:lnTo>
                <a:lnTo>
                  <a:pt x="18288000" y="4164037"/>
                </a:lnTo>
                <a:lnTo>
                  <a:pt x="0" y="4164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flipV="1">
            <a:off x="15548065" y="6970644"/>
            <a:ext cx="2300142" cy="3021926"/>
          </a:xfrm>
          <a:custGeom>
            <a:avLst/>
            <a:gdLst/>
            <a:ahLst/>
            <a:cxnLst/>
            <a:rect l="l" t="t" r="r" b="b"/>
            <a:pathLst>
              <a:path w="2300142" h="3021926">
                <a:moveTo>
                  <a:pt x="0" y="3021926"/>
                </a:moveTo>
                <a:lnTo>
                  <a:pt x="2300142" y="3021926"/>
                </a:lnTo>
                <a:lnTo>
                  <a:pt x="2300142" y="0"/>
                </a:lnTo>
                <a:lnTo>
                  <a:pt x="0" y="0"/>
                </a:lnTo>
                <a:lnTo>
                  <a:pt x="0" y="3021926"/>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flipV="1">
            <a:off x="15372969" y="5781025"/>
            <a:ext cx="3772662" cy="4956521"/>
          </a:xfrm>
          <a:custGeom>
            <a:avLst/>
            <a:gdLst/>
            <a:ahLst/>
            <a:cxnLst/>
            <a:rect l="l" t="t" r="r" b="b"/>
            <a:pathLst>
              <a:path w="3772662" h="4956521">
                <a:moveTo>
                  <a:pt x="0" y="4956522"/>
                </a:moveTo>
                <a:lnTo>
                  <a:pt x="3772662" y="4956522"/>
                </a:lnTo>
                <a:lnTo>
                  <a:pt x="3772662" y="0"/>
                </a:lnTo>
                <a:lnTo>
                  <a:pt x="0" y="0"/>
                </a:lnTo>
                <a:lnTo>
                  <a:pt x="0" y="495652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3209211" y="1721233"/>
            <a:ext cx="6538053" cy="6538053"/>
          </a:xfrm>
          <a:custGeom>
            <a:avLst/>
            <a:gdLst/>
            <a:ahLst/>
            <a:cxnLst/>
            <a:rect l="l" t="t" r="r" b="b"/>
            <a:pathLst>
              <a:path w="6538053" h="6538053">
                <a:moveTo>
                  <a:pt x="0" y="0"/>
                </a:moveTo>
                <a:lnTo>
                  <a:pt x="6538053" y="0"/>
                </a:lnTo>
                <a:lnTo>
                  <a:pt x="6538053" y="6538053"/>
                </a:lnTo>
                <a:lnTo>
                  <a:pt x="0" y="65380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flipH="1">
            <a:off x="1028700" y="210270"/>
            <a:ext cx="2300142" cy="3021926"/>
          </a:xfrm>
          <a:custGeom>
            <a:avLst/>
            <a:gdLst/>
            <a:ahLst/>
            <a:cxnLst/>
            <a:rect l="l" t="t" r="r" b="b"/>
            <a:pathLst>
              <a:path w="2300142" h="3021926">
                <a:moveTo>
                  <a:pt x="2300142" y="0"/>
                </a:moveTo>
                <a:lnTo>
                  <a:pt x="0" y="0"/>
                </a:lnTo>
                <a:lnTo>
                  <a:pt x="0" y="3021926"/>
                </a:lnTo>
                <a:lnTo>
                  <a:pt x="2300142" y="3021926"/>
                </a:lnTo>
                <a:lnTo>
                  <a:pt x="230014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rot="-10800000" flipH="1">
            <a:off x="-857631" y="-364188"/>
            <a:ext cx="3772662" cy="4956521"/>
          </a:xfrm>
          <a:custGeom>
            <a:avLst/>
            <a:gdLst/>
            <a:ahLst/>
            <a:cxnLst/>
            <a:rect l="l" t="t" r="r" b="b"/>
            <a:pathLst>
              <a:path w="3772662" h="4956521">
                <a:moveTo>
                  <a:pt x="3772662" y="0"/>
                </a:moveTo>
                <a:lnTo>
                  <a:pt x="0" y="0"/>
                </a:lnTo>
                <a:lnTo>
                  <a:pt x="0" y="4956522"/>
                </a:lnTo>
                <a:lnTo>
                  <a:pt x="3772662" y="4956522"/>
                </a:lnTo>
                <a:lnTo>
                  <a:pt x="377266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4960838" y="2114073"/>
            <a:ext cx="6538053" cy="6538053"/>
          </a:xfrm>
          <a:custGeom>
            <a:avLst/>
            <a:gdLst/>
            <a:ahLst/>
            <a:cxnLst/>
            <a:rect l="l" t="t" r="r" b="b"/>
            <a:pathLst>
              <a:path w="6538053" h="6538053">
                <a:moveTo>
                  <a:pt x="0" y="0"/>
                </a:moveTo>
                <a:lnTo>
                  <a:pt x="6538054" y="0"/>
                </a:lnTo>
                <a:lnTo>
                  <a:pt x="6538054" y="6538053"/>
                </a:lnTo>
                <a:lnTo>
                  <a:pt x="0" y="65380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2915031" y="3727677"/>
            <a:ext cx="4023946" cy="4106697"/>
            <a:chOff x="0" y="0"/>
            <a:chExt cx="1059805" cy="1081599"/>
          </a:xfrm>
        </p:grpSpPr>
        <p:sp>
          <p:nvSpPr>
            <p:cNvPr id="10" name="Freeform 10"/>
            <p:cNvSpPr/>
            <p:nvPr/>
          </p:nvSpPr>
          <p:spPr>
            <a:xfrm>
              <a:off x="0" y="0"/>
              <a:ext cx="1059805" cy="1081599"/>
            </a:xfrm>
            <a:custGeom>
              <a:avLst/>
              <a:gdLst/>
              <a:ahLst/>
              <a:cxnLst/>
              <a:rect l="l" t="t" r="r" b="b"/>
              <a:pathLst>
                <a:path w="1059805" h="1081599">
                  <a:moveTo>
                    <a:pt x="98122" y="0"/>
                  </a:moveTo>
                  <a:lnTo>
                    <a:pt x="961683" y="0"/>
                  </a:lnTo>
                  <a:cubicBezTo>
                    <a:pt x="987706" y="0"/>
                    <a:pt x="1012664" y="10338"/>
                    <a:pt x="1031065" y="28739"/>
                  </a:cubicBezTo>
                  <a:cubicBezTo>
                    <a:pt x="1049467" y="47141"/>
                    <a:pt x="1059805" y="72098"/>
                    <a:pt x="1059805" y="98122"/>
                  </a:cubicBezTo>
                  <a:lnTo>
                    <a:pt x="1059805" y="983477"/>
                  </a:lnTo>
                  <a:cubicBezTo>
                    <a:pt x="1059805" y="1009501"/>
                    <a:pt x="1049467" y="1034459"/>
                    <a:pt x="1031065" y="1052860"/>
                  </a:cubicBezTo>
                  <a:cubicBezTo>
                    <a:pt x="1012664" y="1071261"/>
                    <a:pt x="987706" y="1081599"/>
                    <a:pt x="961683" y="1081599"/>
                  </a:cubicBezTo>
                  <a:lnTo>
                    <a:pt x="98122" y="1081599"/>
                  </a:lnTo>
                  <a:cubicBezTo>
                    <a:pt x="72098" y="1081599"/>
                    <a:pt x="47141" y="1071261"/>
                    <a:pt x="28739" y="1052860"/>
                  </a:cubicBezTo>
                  <a:cubicBezTo>
                    <a:pt x="10338" y="1034459"/>
                    <a:pt x="0" y="1009501"/>
                    <a:pt x="0" y="983477"/>
                  </a:cubicBezTo>
                  <a:lnTo>
                    <a:pt x="0" y="98122"/>
                  </a:lnTo>
                  <a:cubicBezTo>
                    <a:pt x="0" y="72098"/>
                    <a:pt x="10338" y="47141"/>
                    <a:pt x="28739" y="28739"/>
                  </a:cubicBezTo>
                  <a:cubicBezTo>
                    <a:pt x="47141" y="10338"/>
                    <a:pt x="72098" y="0"/>
                    <a:pt x="98122" y="0"/>
                  </a:cubicBezTo>
                  <a:close/>
                </a:path>
              </a:pathLst>
            </a:custGeom>
            <a:solidFill>
              <a:srgbClr val="FFFFFF"/>
            </a:solidFill>
          </p:spPr>
        </p:sp>
        <p:sp>
          <p:nvSpPr>
            <p:cNvPr id="11" name="TextBox 11"/>
            <p:cNvSpPr txBox="1"/>
            <p:nvPr/>
          </p:nvSpPr>
          <p:spPr>
            <a:xfrm>
              <a:off x="0" y="-38100"/>
              <a:ext cx="1059805" cy="111969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915031" y="3727677"/>
            <a:ext cx="4023946" cy="4106697"/>
            <a:chOff x="0" y="0"/>
            <a:chExt cx="1059805" cy="1081599"/>
          </a:xfrm>
        </p:grpSpPr>
        <p:sp>
          <p:nvSpPr>
            <p:cNvPr id="13" name="Freeform 13"/>
            <p:cNvSpPr/>
            <p:nvPr/>
          </p:nvSpPr>
          <p:spPr>
            <a:xfrm>
              <a:off x="0" y="0"/>
              <a:ext cx="1059805" cy="1081599"/>
            </a:xfrm>
            <a:custGeom>
              <a:avLst/>
              <a:gdLst/>
              <a:ahLst/>
              <a:cxnLst/>
              <a:rect l="l" t="t" r="r" b="b"/>
              <a:pathLst>
                <a:path w="1059805" h="1081599">
                  <a:moveTo>
                    <a:pt x="98122" y="0"/>
                  </a:moveTo>
                  <a:lnTo>
                    <a:pt x="961683" y="0"/>
                  </a:lnTo>
                  <a:cubicBezTo>
                    <a:pt x="987706" y="0"/>
                    <a:pt x="1012664" y="10338"/>
                    <a:pt x="1031065" y="28739"/>
                  </a:cubicBezTo>
                  <a:cubicBezTo>
                    <a:pt x="1049467" y="47141"/>
                    <a:pt x="1059805" y="72098"/>
                    <a:pt x="1059805" y="98122"/>
                  </a:cubicBezTo>
                  <a:lnTo>
                    <a:pt x="1059805" y="983477"/>
                  </a:lnTo>
                  <a:cubicBezTo>
                    <a:pt x="1059805" y="1009501"/>
                    <a:pt x="1049467" y="1034459"/>
                    <a:pt x="1031065" y="1052860"/>
                  </a:cubicBezTo>
                  <a:cubicBezTo>
                    <a:pt x="1012664" y="1071261"/>
                    <a:pt x="987706" y="1081599"/>
                    <a:pt x="961683" y="1081599"/>
                  </a:cubicBezTo>
                  <a:lnTo>
                    <a:pt x="98122" y="1081599"/>
                  </a:lnTo>
                  <a:cubicBezTo>
                    <a:pt x="72098" y="1081599"/>
                    <a:pt x="47141" y="1071261"/>
                    <a:pt x="28739" y="1052860"/>
                  </a:cubicBezTo>
                  <a:cubicBezTo>
                    <a:pt x="10338" y="1034459"/>
                    <a:pt x="0" y="1009501"/>
                    <a:pt x="0" y="983477"/>
                  </a:cubicBezTo>
                  <a:lnTo>
                    <a:pt x="0" y="98122"/>
                  </a:lnTo>
                  <a:cubicBezTo>
                    <a:pt x="0" y="72098"/>
                    <a:pt x="10338" y="47141"/>
                    <a:pt x="28739" y="28739"/>
                  </a:cubicBezTo>
                  <a:cubicBezTo>
                    <a:pt x="47141" y="10338"/>
                    <a:pt x="72098" y="0"/>
                    <a:pt x="98122" y="0"/>
                  </a:cubicBezTo>
                  <a:close/>
                </a:path>
              </a:pathLst>
            </a:custGeom>
            <a:solidFill>
              <a:srgbClr val="43C7CF">
                <a:alpha val="70980"/>
              </a:srgbClr>
            </a:solidFill>
          </p:spPr>
        </p:sp>
        <p:sp>
          <p:nvSpPr>
            <p:cNvPr id="14" name="TextBox 14"/>
            <p:cNvSpPr txBox="1"/>
            <p:nvPr/>
          </p:nvSpPr>
          <p:spPr>
            <a:xfrm>
              <a:off x="0" y="-38100"/>
              <a:ext cx="1059805" cy="1119699"/>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7132027" y="3727677"/>
            <a:ext cx="4023946" cy="4106697"/>
            <a:chOff x="0" y="0"/>
            <a:chExt cx="1059805" cy="1081599"/>
          </a:xfrm>
        </p:grpSpPr>
        <p:sp>
          <p:nvSpPr>
            <p:cNvPr id="16" name="Freeform 16"/>
            <p:cNvSpPr/>
            <p:nvPr/>
          </p:nvSpPr>
          <p:spPr>
            <a:xfrm>
              <a:off x="0" y="0"/>
              <a:ext cx="1059805" cy="1081599"/>
            </a:xfrm>
            <a:custGeom>
              <a:avLst/>
              <a:gdLst/>
              <a:ahLst/>
              <a:cxnLst/>
              <a:rect l="l" t="t" r="r" b="b"/>
              <a:pathLst>
                <a:path w="1059805" h="1081599">
                  <a:moveTo>
                    <a:pt x="98122" y="0"/>
                  </a:moveTo>
                  <a:lnTo>
                    <a:pt x="961683" y="0"/>
                  </a:lnTo>
                  <a:cubicBezTo>
                    <a:pt x="987706" y="0"/>
                    <a:pt x="1012664" y="10338"/>
                    <a:pt x="1031065" y="28739"/>
                  </a:cubicBezTo>
                  <a:cubicBezTo>
                    <a:pt x="1049467" y="47141"/>
                    <a:pt x="1059805" y="72098"/>
                    <a:pt x="1059805" y="98122"/>
                  </a:cubicBezTo>
                  <a:lnTo>
                    <a:pt x="1059805" y="983477"/>
                  </a:lnTo>
                  <a:cubicBezTo>
                    <a:pt x="1059805" y="1009501"/>
                    <a:pt x="1049467" y="1034459"/>
                    <a:pt x="1031065" y="1052860"/>
                  </a:cubicBezTo>
                  <a:cubicBezTo>
                    <a:pt x="1012664" y="1071261"/>
                    <a:pt x="987706" y="1081599"/>
                    <a:pt x="961683" y="1081599"/>
                  </a:cubicBezTo>
                  <a:lnTo>
                    <a:pt x="98122" y="1081599"/>
                  </a:lnTo>
                  <a:cubicBezTo>
                    <a:pt x="72098" y="1081599"/>
                    <a:pt x="47141" y="1071261"/>
                    <a:pt x="28739" y="1052860"/>
                  </a:cubicBezTo>
                  <a:cubicBezTo>
                    <a:pt x="10338" y="1034459"/>
                    <a:pt x="0" y="1009501"/>
                    <a:pt x="0" y="983477"/>
                  </a:cubicBezTo>
                  <a:lnTo>
                    <a:pt x="0" y="98122"/>
                  </a:lnTo>
                  <a:cubicBezTo>
                    <a:pt x="0" y="72098"/>
                    <a:pt x="10338" y="47141"/>
                    <a:pt x="28739" y="28739"/>
                  </a:cubicBezTo>
                  <a:cubicBezTo>
                    <a:pt x="47141" y="10338"/>
                    <a:pt x="72098" y="0"/>
                    <a:pt x="98122" y="0"/>
                  </a:cubicBezTo>
                  <a:close/>
                </a:path>
              </a:pathLst>
            </a:custGeom>
            <a:solidFill>
              <a:srgbClr val="FFFFFF"/>
            </a:solidFill>
          </p:spPr>
        </p:sp>
        <p:sp>
          <p:nvSpPr>
            <p:cNvPr id="17" name="TextBox 17"/>
            <p:cNvSpPr txBox="1"/>
            <p:nvPr/>
          </p:nvSpPr>
          <p:spPr>
            <a:xfrm>
              <a:off x="0" y="-38100"/>
              <a:ext cx="1059805" cy="1119699"/>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132027" y="3727677"/>
            <a:ext cx="4023946" cy="4106697"/>
            <a:chOff x="0" y="0"/>
            <a:chExt cx="1059805" cy="1081599"/>
          </a:xfrm>
        </p:grpSpPr>
        <p:sp>
          <p:nvSpPr>
            <p:cNvPr id="19" name="Freeform 19"/>
            <p:cNvSpPr/>
            <p:nvPr/>
          </p:nvSpPr>
          <p:spPr>
            <a:xfrm>
              <a:off x="0" y="0"/>
              <a:ext cx="1059805" cy="1081599"/>
            </a:xfrm>
            <a:custGeom>
              <a:avLst/>
              <a:gdLst/>
              <a:ahLst/>
              <a:cxnLst/>
              <a:rect l="l" t="t" r="r" b="b"/>
              <a:pathLst>
                <a:path w="1059805" h="1081599">
                  <a:moveTo>
                    <a:pt x="98122" y="0"/>
                  </a:moveTo>
                  <a:lnTo>
                    <a:pt x="961683" y="0"/>
                  </a:lnTo>
                  <a:cubicBezTo>
                    <a:pt x="987706" y="0"/>
                    <a:pt x="1012664" y="10338"/>
                    <a:pt x="1031065" y="28739"/>
                  </a:cubicBezTo>
                  <a:cubicBezTo>
                    <a:pt x="1049467" y="47141"/>
                    <a:pt x="1059805" y="72098"/>
                    <a:pt x="1059805" y="98122"/>
                  </a:cubicBezTo>
                  <a:lnTo>
                    <a:pt x="1059805" y="983477"/>
                  </a:lnTo>
                  <a:cubicBezTo>
                    <a:pt x="1059805" y="1009501"/>
                    <a:pt x="1049467" y="1034459"/>
                    <a:pt x="1031065" y="1052860"/>
                  </a:cubicBezTo>
                  <a:cubicBezTo>
                    <a:pt x="1012664" y="1071261"/>
                    <a:pt x="987706" y="1081599"/>
                    <a:pt x="961683" y="1081599"/>
                  </a:cubicBezTo>
                  <a:lnTo>
                    <a:pt x="98122" y="1081599"/>
                  </a:lnTo>
                  <a:cubicBezTo>
                    <a:pt x="72098" y="1081599"/>
                    <a:pt x="47141" y="1071261"/>
                    <a:pt x="28739" y="1052860"/>
                  </a:cubicBezTo>
                  <a:cubicBezTo>
                    <a:pt x="10338" y="1034459"/>
                    <a:pt x="0" y="1009501"/>
                    <a:pt x="0" y="983477"/>
                  </a:cubicBezTo>
                  <a:lnTo>
                    <a:pt x="0" y="98122"/>
                  </a:lnTo>
                  <a:cubicBezTo>
                    <a:pt x="0" y="72098"/>
                    <a:pt x="10338" y="47141"/>
                    <a:pt x="28739" y="28739"/>
                  </a:cubicBezTo>
                  <a:cubicBezTo>
                    <a:pt x="47141" y="10338"/>
                    <a:pt x="72098" y="0"/>
                    <a:pt x="98122" y="0"/>
                  </a:cubicBezTo>
                  <a:close/>
                </a:path>
              </a:pathLst>
            </a:custGeom>
            <a:solidFill>
              <a:srgbClr val="43C7CF">
                <a:alpha val="70980"/>
              </a:srgbClr>
            </a:solidFill>
          </p:spPr>
        </p:sp>
        <p:sp>
          <p:nvSpPr>
            <p:cNvPr id="20" name="TextBox 20"/>
            <p:cNvSpPr txBox="1"/>
            <p:nvPr/>
          </p:nvSpPr>
          <p:spPr>
            <a:xfrm>
              <a:off x="0" y="-38100"/>
              <a:ext cx="1059805" cy="111969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1349023" y="3727677"/>
            <a:ext cx="4023946" cy="4106697"/>
            <a:chOff x="0" y="0"/>
            <a:chExt cx="1059805" cy="1081599"/>
          </a:xfrm>
        </p:grpSpPr>
        <p:sp>
          <p:nvSpPr>
            <p:cNvPr id="22" name="Freeform 22"/>
            <p:cNvSpPr/>
            <p:nvPr/>
          </p:nvSpPr>
          <p:spPr>
            <a:xfrm>
              <a:off x="0" y="0"/>
              <a:ext cx="1059805" cy="1081599"/>
            </a:xfrm>
            <a:custGeom>
              <a:avLst/>
              <a:gdLst/>
              <a:ahLst/>
              <a:cxnLst/>
              <a:rect l="l" t="t" r="r" b="b"/>
              <a:pathLst>
                <a:path w="1059805" h="1081599">
                  <a:moveTo>
                    <a:pt x="98122" y="0"/>
                  </a:moveTo>
                  <a:lnTo>
                    <a:pt x="961683" y="0"/>
                  </a:lnTo>
                  <a:cubicBezTo>
                    <a:pt x="987706" y="0"/>
                    <a:pt x="1012664" y="10338"/>
                    <a:pt x="1031065" y="28739"/>
                  </a:cubicBezTo>
                  <a:cubicBezTo>
                    <a:pt x="1049467" y="47141"/>
                    <a:pt x="1059805" y="72098"/>
                    <a:pt x="1059805" y="98122"/>
                  </a:cubicBezTo>
                  <a:lnTo>
                    <a:pt x="1059805" y="983477"/>
                  </a:lnTo>
                  <a:cubicBezTo>
                    <a:pt x="1059805" y="1009501"/>
                    <a:pt x="1049467" y="1034459"/>
                    <a:pt x="1031065" y="1052860"/>
                  </a:cubicBezTo>
                  <a:cubicBezTo>
                    <a:pt x="1012664" y="1071261"/>
                    <a:pt x="987706" y="1081599"/>
                    <a:pt x="961683" y="1081599"/>
                  </a:cubicBezTo>
                  <a:lnTo>
                    <a:pt x="98122" y="1081599"/>
                  </a:lnTo>
                  <a:cubicBezTo>
                    <a:pt x="72098" y="1081599"/>
                    <a:pt x="47141" y="1071261"/>
                    <a:pt x="28739" y="1052860"/>
                  </a:cubicBezTo>
                  <a:cubicBezTo>
                    <a:pt x="10338" y="1034459"/>
                    <a:pt x="0" y="1009501"/>
                    <a:pt x="0" y="983477"/>
                  </a:cubicBezTo>
                  <a:lnTo>
                    <a:pt x="0" y="98122"/>
                  </a:lnTo>
                  <a:cubicBezTo>
                    <a:pt x="0" y="72098"/>
                    <a:pt x="10338" y="47141"/>
                    <a:pt x="28739" y="28739"/>
                  </a:cubicBezTo>
                  <a:cubicBezTo>
                    <a:pt x="47141" y="10338"/>
                    <a:pt x="72098" y="0"/>
                    <a:pt x="98122" y="0"/>
                  </a:cubicBezTo>
                  <a:close/>
                </a:path>
              </a:pathLst>
            </a:custGeom>
            <a:solidFill>
              <a:srgbClr val="FFFFFF"/>
            </a:solidFill>
          </p:spPr>
        </p:sp>
        <p:sp>
          <p:nvSpPr>
            <p:cNvPr id="23" name="TextBox 23"/>
            <p:cNvSpPr txBox="1"/>
            <p:nvPr/>
          </p:nvSpPr>
          <p:spPr>
            <a:xfrm>
              <a:off x="0" y="-38100"/>
              <a:ext cx="1059805" cy="1119699"/>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1349023" y="3727677"/>
            <a:ext cx="4023946" cy="4106697"/>
            <a:chOff x="0" y="0"/>
            <a:chExt cx="1059805" cy="1081599"/>
          </a:xfrm>
        </p:grpSpPr>
        <p:sp>
          <p:nvSpPr>
            <p:cNvPr id="25" name="Freeform 25"/>
            <p:cNvSpPr/>
            <p:nvPr/>
          </p:nvSpPr>
          <p:spPr>
            <a:xfrm>
              <a:off x="0" y="0"/>
              <a:ext cx="1059805" cy="1081599"/>
            </a:xfrm>
            <a:custGeom>
              <a:avLst/>
              <a:gdLst/>
              <a:ahLst/>
              <a:cxnLst/>
              <a:rect l="l" t="t" r="r" b="b"/>
              <a:pathLst>
                <a:path w="1059805" h="1081599">
                  <a:moveTo>
                    <a:pt x="98122" y="0"/>
                  </a:moveTo>
                  <a:lnTo>
                    <a:pt x="961683" y="0"/>
                  </a:lnTo>
                  <a:cubicBezTo>
                    <a:pt x="987706" y="0"/>
                    <a:pt x="1012664" y="10338"/>
                    <a:pt x="1031065" y="28739"/>
                  </a:cubicBezTo>
                  <a:cubicBezTo>
                    <a:pt x="1049467" y="47141"/>
                    <a:pt x="1059805" y="72098"/>
                    <a:pt x="1059805" y="98122"/>
                  </a:cubicBezTo>
                  <a:lnTo>
                    <a:pt x="1059805" y="983477"/>
                  </a:lnTo>
                  <a:cubicBezTo>
                    <a:pt x="1059805" y="1009501"/>
                    <a:pt x="1049467" y="1034459"/>
                    <a:pt x="1031065" y="1052860"/>
                  </a:cubicBezTo>
                  <a:cubicBezTo>
                    <a:pt x="1012664" y="1071261"/>
                    <a:pt x="987706" y="1081599"/>
                    <a:pt x="961683" y="1081599"/>
                  </a:cubicBezTo>
                  <a:lnTo>
                    <a:pt x="98122" y="1081599"/>
                  </a:lnTo>
                  <a:cubicBezTo>
                    <a:pt x="72098" y="1081599"/>
                    <a:pt x="47141" y="1071261"/>
                    <a:pt x="28739" y="1052860"/>
                  </a:cubicBezTo>
                  <a:cubicBezTo>
                    <a:pt x="10338" y="1034459"/>
                    <a:pt x="0" y="1009501"/>
                    <a:pt x="0" y="983477"/>
                  </a:cubicBezTo>
                  <a:lnTo>
                    <a:pt x="0" y="98122"/>
                  </a:lnTo>
                  <a:cubicBezTo>
                    <a:pt x="0" y="72098"/>
                    <a:pt x="10338" y="47141"/>
                    <a:pt x="28739" y="28739"/>
                  </a:cubicBezTo>
                  <a:cubicBezTo>
                    <a:pt x="47141" y="10338"/>
                    <a:pt x="72098" y="0"/>
                    <a:pt x="98122" y="0"/>
                  </a:cubicBezTo>
                  <a:close/>
                </a:path>
              </a:pathLst>
            </a:custGeom>
            <a:solidFill>
              <a:srgbClr val="43C7CF">
                <a:alpha val="70980"/>
              </a:srgbClr>
            </a:solidFill>
          </p:spPr>
        </p:sp>
        <p:sp>
          <p:nvSpPr>
            <p:cNvPr id="26" name="TextBox 26"/>
            <p:cNvSpPr txBox="1"/>
            <p:nvPr/>
          </p:nvSpPr>
          <p:spPr>
            <a:xfrm>
              <a:off x="0" y="-38100"/>
              <a:ext cx="1059805" cy="1119699"/>
            </a:xfrm>
            <a:prstGeom prst="rect">
              <a:avLst/>
            </a:prstGeom>
          </p:spPr>
          <p:txBody>
            <a:bodyPr lIns="50800" tIns="50800" rIns="50800" bIns="50800" rtlCol="0" anchor="ctr"/>
            <a:lstStyle/>
            <a:p>
              <a:pPr algn="ctr">
                <a:lnSpc>
                  <a:spcPts val="2659"/>
                </a:lnSpc>
                <a:spcBef>
                  <a:spcPct val="0"/>
                </a:spcBef>
              </a:pPr>
              <a:endParaRPr/>
            </a:p>
          </p:txBody>
        </p:sp>
      </p:grpSp>
      <p:sp>
        <p:nvSpPr>
          <p:cNvPr id="27" name="Freeform 27"/>
          <p:cNvSpPr/>
          <p:nvPr/>
        </p:nvSpPr>
        <p:spPr>
          <a:xfrm>
            <a:off x="7965405" y="3995741"/>
            <a:ext cx="684008" cy="684008"/>
          </a:xfrm>
          <a:custGeom>
            <a:avLst/>
            <a:gdLst/>
            <a:ahLst/>
            <a:cxnLst/>
            <a:rect l="l" t="t" r="r" b="b"/>
            <a:pathLst>
              <a:path w="684008" h="684008">
                <a:moveTo>
                  <a:pt x="0" y="0"/>
                </a:moveTo>
                <a:lnTo>
                  <a:pt x="684008" y="0"/>
                </a:lnTo>
                <a:lnTo>
                  <a:pt x="684008" y="684008"/>
                </a:lnTo>
                <a:lnTo>
                  <a:pt x="0" y="684008"/>
                </a:lnTo>
                <a:lnTo>
                  <a:pt x="0" y="0"/>
                </a:lnTo>
                <a:close/>
              </a:path>
            </a:pathLst>
          </a:custGeom>
          <a:blipFill>
            <a:blip r:embed="rId10"/>
            <a:stretch>
              <a:fillRect/>
            </a:stretch>
          </a:blipFill>
        </p:spPr>
      </p:sp>
      <p:sp>
        <p:nvSpPr>
          <p:cNvPr id="28" name="Freeform 28"/>
          <p:cNvSpPr/>
          <p:nvPr/>
        </p:nvSpPr>
        <p:spPr>
          <a:xfrm>
            <a:off x="11529143" y="4062583"/>
            <a:ext cx="508335" cy="508335"/>
          </a:xfrm>
          <a:custGeom>
            <a:avLst/>
            <a:gdLst/>
            <a:ahLst/>
            <a:cxnLst/>
            <a:rect l="l" t="t" r="r" b="b"/>
            <a:pathLst>
              <a:path w="508335" h="508335">
                <a:moveTo>
                  <a:pt x="0" y="0"/>
                </a:moveTo>
                <a:lnTo>
                  <a:pt x="508335" y="0"/>
                </a:lnTo>
                <a:lnTo>
                  <a:pt x="508335" y="508335"/>
                </a:lnTo>
                <a:lnTo>
                  <a:pt x="0" y="508335"/>
                </a:lnTo>
                <a:lnTo>
                  <a:pt x="0" y="0"/>
                </a:lnTo>
                <a:close/>
              </a:path>
            </a:pathLst>
          </a:custGeom>
          <a:blipFill>
            <a:blip r:embed="rId11"/>
            <a:stretch>
              <a:fillRect/>
            </a:stretch>
          </a:blipFill>
        </p:spPr>
      </p:sp>
      <p:sp>
        <p:nvSpPr>
          <p:cNvPr id="29" name="Freeform 29"/>
          <p:cNvSpPr/>
          <p:nvPr/>
        </p:nvSpPr>
        <p:spPr>
          <a:xfrm>
            <a:off x="3074675" y="4062583"/>
            <a:ext cx="596171" cy="596171"/>
          </a:xfrm>
          <a:custGeom>
            <a:avLst/>
            <a:gdLst/>
            <a:ahLst/>
            <a:cxnLst/>
            <a:rect l="l" t="t" r="r" b="b"/>
            <a:pathLst>
              <a:path w="596171" h="596171">
                <a:moveTo>
                  <a:pt x="0" y="0"/>
                </a:moveTo>
                <a:lnTo>
                  <a:pt x="596171" y="0"/>
                </a:lnTo>
                <a:lnTo>
                  <a:pt x="596171" y="596172"/>
                </a:lnTo>
                <a:lnTo>
                  <a:pt x="0" y="596172"/>
                </a:lnTo>
                <a:lnTo>
                  <a:pt x="0" y="0"/>
                </a:lnTo>
                <a:close/>
              </a:path>
            </a:pathLst>
          </a:custGeom>
          <a:blipFill>
            <a:blip r:embed="rId12"/>
            <a:stretch>
              <a:fillRect/>
            </a:stretch>
          </a:blipFill>
        </p:spPr>
      </p:sp>
      <p:sp>
        <p:nvSpPr>
          <p:cNvPr id="30" name="TextBox 30"/>
          <p:cNvSpPr txBox="1"/>
          <p:nvPr/>
        </p:nvSpPr>
        <p:spPr>
          <a:xfrm>
            <a:off x="4784487" y="1828323"/>
            <a:ext cx="8719027" cy="1403873"/>
          </a:xfrm>
          <a:prstGeom prst="rect">
            <a:avLst/>
          </a:prstGeom>
        </p:spPr>
        <p:txBody>
          <a:bodyPr lIns="0" tIns="0" rIns="0" bIns="0" rtlCol="0" anchor="t">
            <a:spAutoFit/>
          </a:bodyPr>
          <a:lstStyle/>
          <a:p>
            <a:pPr algn="ctr">
              <a:lnSpc>
                <a:spcPts val="10296"/>
              </a:lnSpc>
              <a:spcBef>
                <a:spcPct val="0"/>
              </a:spcBef>
            </a:pPr>
            <a:r>
              <a:rPr lang="en-US" sz="7354" b="1">
                <a:solidFill>
                  <a:srgbClr val="D7FDFF"/>
                </a:solidFill>
                <a:latin typeface="Alegreya Sans SC Bold"/>
                <a:ea typeface="Alegreya Sans SC Bold"/>
                <a:cs typeface="Alegreya Sans SC Bold"/>
                <a:sym typeface="Alegreya Sans SC Bold"/>
              </a:rPr>
              <a:t>Business Case</a:t>
            </a:r>
          </a:p>
        </p:txBody>
      </p:sp>
      <p:sp>
        <p:nvSpPr>
          <p:cNvPr id="31" name="TextBox 31"/>
          <p:cNvSpPr txBox="1"/>
          <p:nvPr/>
        </p:nvSpPr>
        <p:spPr>
          <a:xfrm>
            <a:off x="3465716" y="4045645"/>
            <a:ext cx="2923361" cy="47942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Alegreya Sans SC Bold"/>
                <a:ea typeface="Alegreya Sans SC Bold"/>
                <a:cs typeface="Alegreya Sans SC Bold"/>
                <a:sym typeface="Alegreya Sans SC Bold"/>
              </a:rPr>
              <a:t>Problem Overview</a:t>
            </a:r>
          </a:p>
        </p:txBody>
      </p:sp>
      <p:sp>
        <p:nvSpPr>
          <p:cNvPr id="32" name="TextBox 32"/>
          <p:cNvSpPr txBox="1"/>
          <p:nvPr/>
        </p:nvSpPr>
        <p:spPr>
          <a:xfrm>
            <a:off x="3328842" y="5028457"/>
            <a:ext cx="3319605" cy="1654810"/>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Fira Sans Bold"/>
                <a:ea typeface="Fira Sans Bold"/>
                <a:cs typeface="Fira Sans Bold"/>
                <a:sym typeface="Fira Sans Bold"/>
              </a:rPr>
              <a:t>Many content creators face difficulties in selecting relevant keywords and hashtags that enhance their content's visibility on digital platforms like YouTube, Instagram, and TikTok.</a:t>
            </a:r>
          </a:p>
        </p:txBody>
      </p:sp>
      <p:sp>
        <p:nvSpPr>
          <p:cNvPr id="33" name="TextBox 33"/>
          <p:cNvSpPr txBox="1"/>
          <p:nvPr/>
        </p:nvSpPr>
        <p:spPr>
          <a:xfrm>
            <a:off x="7553765" y="4939539"/>
            <a:ext cx="3180471" cy="1842172"/>
          </a:xfrm>
          <a:prstGeom prst="rect">
            <a:avLst/>
          </a:prstGeom>
        </p:spPr>
        <p:txBody>
          <a:bodyPr lIns="0" tIns="0" rIns="0" bIns="0" rtlCol="0" anchor="t">
            <a:spAutoFit/>
          </a:bodyPr>
          <a:lstStyle/>
          <a:p>
            <a:pPr algn="ctr">
              <a:lnSpc>
                <a:spcPts val="2146"/>
              </a:lnSpc>
              <a:spcBef>
                <a:spcPct val="0"/>
              </a:spcBef>
            </a:pPr>
            <a:r>
              <a:rPr lang="en-US" sz="1532" b="1">
                <a:solidFill>
                  <a:srgbClr val="000000"/>
                </a:solidFill>
                <a:latin typeface="Fira Sans Bold"/>
                <a:ea typeface="Fira Sans Bold"/>
                <a:cs typeface="Fira Sans Bold"/>
                <a:sym typeface="Fira Sans Bold"/>
              </a:rPr>
              <a:t>Our tool simplifies this process by using AI to analyze video/audio content and generate SEO-optimized keywords and descriptions automatically. This saves time and improves content discoverability.</a:t>
            </a:r>
          </a:p>
        </p:txBody>
      </p:sp>
      <p:sp>
        <p:nvSpPr>
          <p:cNvPr id="34" name="TextBox 34"/>
          <p:cNvSpPr txBox="1"/>
          <p:nvPr/>
        </p:nvSpPr>
        <p:spPr>
          <a:xfrm>
            <a:off x="11701194" y="4890345"/>
            <a:ext cx="3319605" cy="1931035"/>
          </a:xfrm>
          <a:prstGeom prst="rect">
            <a:avLst/>
          </a:prstGeom>
        </p:spPr>
        <p:txBody>
          <a:bodyPr lIns="0" tIns="0" rIns="0" bIns="0" rtlCol="0" anchor="t">
            <a:spAutoFit/>
          </a:bodyPr>
          <a:lstStyle/>
          <a:p>
            <a:pPr algn="ctr">
              <a:lnSpc>
                <a:spcPts val="2239"/>
              </a:lnSpc>
              <a:spcBef>
                <a:spcPct val="0"/>
              </a:spcBef>
            </a:pPr>
            <a:r>
              <a:rPr lang="en-US" sz="1599" b="1">
                <a:solidFill>
                  <a:srgbClr val="000000"/>
                </a:solidFill>
                <a:latin typeface="Fira Sans Bold"/>
                <a:ea typeface="Fira Sans Bold"/>
                <a:cs typeface="Fira Sans Bold"/>
                <a:sym typeface="Fira Sans Bold"/>
              </a:rPr>
              <a:t>The growing number of creators and marketers in the digital space demands efficient tools to enhance SEO. This tool addresses the increasing need for keyword optimization and is scalable to meet future market demand.</a:t>
            </a:r>
          </a:p>
        </p:txBody>
      </p:sp>
      <p:sp>
        <p:nvSpPr>
          <p:cNvPr id="35" name="TextBox 35"/>
          <p:cNvSpPr txBox="1"/>
          <p:nvPr/>
        </p:nvSpPr>
        <p:spPr>
          <a:xfrm>
            <a:off x="12037478" y="4045645"/>
            <a:ext cx="2923361" cy="47942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Alegreya Sans SC Bold"/>
                <a:ea typeface="Alegreya Sans SC Bold"/>
                <a:cs typeface="Alegreya Sans SC Bold"/>
                <a:sym typeface="Alegreya Sans SC Bold"/>
              </a:rPr>
              <a:t>Market Opportunity</a:t>
            </a:r>
          </a:p>
        </p:txBody>
      </p:sp>
      <p:sp>
        <p:nvSpPr>
          <p:cNvPr id="36" name="TextBox 36"/>
          <p:cNvSpPr txBox="1"/>
          <p:nvPr/>
        </p:nvSpPr>
        <p:spPr>
          <a:xfrm>
            <a:off x="7682320" y="4045645"/>
            <a:ext cx="2923361" cy="47942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Alegreya Sans SC Bold"/>
                <a:ea typeface="Alegreya Sans SC Bold"/>
                <a:cs typeface="Alegreya Sans SC Bold"/>
                <a:sym typeface="Alegreya Sans SC Bold"/>
              </a:rPr>
              <a:t>Solution</a:t>
            </a:r>
          </a:p>
        </p:txBody>
      </p:sp>
      <p:pic>
        <p:nvPicPr>
          <p:cNvPr id="38" name="Audio 37">
            <a:hlinkClick r:id="" action="ppaction://media"/>
            <a:extLst>
              <a:ext uri="{FF2B5EF4-FFF2-40B4-BE49-F238E27FC236}">
                <a16:creationId xmlns:a16="http://schemas.microsoft.com/office/drawing/2014/main" id="{DC6EE32F-F95E-4D73-950F-0438460E9A2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274"/>
    </mc:Choice>
    <mc:Fallback>
      <p:transition spd="slow" advTm="54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6122963"/>
            <a:ext cx="18288000" cy="4164037"/>
          </a:xfrm>
          <a:custGeom>
            <a:avLst/>
            <a:gdLst/>
            <a:ahLst/>
            <a:cxnLst/>
            <a:rect l="l" t="t" r="r" b="b"/>
            <a:pathLst>
              <a:path w="18288000" h="4164037">
                <a:moveTo>
                  <a:pt x="0" y="0"/>
                </a:moveTo>
                <a:lnTo>
                  <a:pt x="18288000" y="0"/>
                </a:lnTo>
                <a:lnTo>
                  <a:pt x="18288000" y="4164037"/>
                </a:lnTo>
                <a:lnTo>
                  <a:pt x="0" y="4164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3"/>
          <p:cNvSpPr txBox="1"/>
          <p:nvPr/>
        </p:nvSpPr>
        <p:spPr>
          <a:xfrm>
            <a:off x="4089471" y="2694357"/>
            <a:ext cx="10109057" cy="5953035"/>
          </a:xfrm>
          <a:prstGeom prst="rect">
            <a:avLst/>
          </a:prstGeom>
        </p:spPr>
        <p:txBody>
          <a:bodyPr lIns="0" tIns="0" rIns="0" bIns="0" rtlCol="0" anchor="t">
            <a:spAutoFit/>
          </a:bodyPr>
          <a:lstStyle/>
          <a:p>
            <a:pPr algn="ctr">
              <a:lnSpc>
                <a:spcPts val="4419"/>
              </a:lnSpc>
            </a:pPr>
            <a:r>
              <a:rPr lang="en-US" sz="3157">
                <a:solidFill>
                  <a:srgbClr val="D7FDFF"/>
                </a:solidFill>
                <a:latin typeface="Fira Sans"/>
                <a:ea typeface="Fira Sans"/>
                <a:cs typeface="Fira Sans"/>
                <a:sym typeface="Fira Sans"/>
              </a:rPr>
              <a:t>Project Scope</a:t>
            </a:r>
          </a:p>
          <a:p>
            <a:pPr algn="ctr">
              <a:lnSpc>
                <a:spcPts val="4419"/>
              </a:lnSpc>
            </a:pPr>
            <a:endParaRPr lang="en-US" sz="3157">
              <a:solidFill>
                <a:srgbClr val="D7FDFF"/>
              </a:solidFill>
              <a:latin typeface="Fira Sans"/>
              <a:ea typeface="Fira Sans"/>
              <a:cs typeface="Fira Sans"/>
              <a:sym typeface="Fira Sans"/>
            </a:endParaRPr>
          </a:p>
          <a:p>
            <a:pPr algn="l">
              <a:lnSpc>
                <a:spcPts val="2940"/>
              </a:lnSpc>
            </a:pPr>
            <a:r>
              <a:rPr lang="en-US" sz="2100">
                <a:solidFill>
                  <a:srgbClr val="D7FDFF"/>
                </a:solidFill>
                <a:latin typeface="Fira Sans"/>
                <a:ea typeface="Fira Sans"/>
                <a:cs typeface="Fira Sans"/>
                <a:sym typeface="Fira Sans"/>
              </a:rPr>
              <a:t>The project aims to develop an AI-driven SEO keyword generator for content creators, particularly for video and audio content. The tool will assist in generating SEO-optimized keywords, hashtags, and descriptions to improve search engine visibility and content discoverability.</a:t>
            </a:r>
          </a:p>
          <a:p>
            <a:pPr algn="l">
              <a:lnSpc>
                <a:spcPts val="3204"/>
              </a:lnSpc>
            </a:pPr>
            <a:endParaRPr lang="en-US" sz="2100">
              <a:solidFill>
                <a:srgbClr val="D7FDFF"/>
              </a:solidFill>
              <a:latin typeface="Fira Sans"/>
              <a:ea typeface="Fira Sans"/>
              <a:cs typeface="Fira Sans"/>
              <a:sym typeface="Fira Sans"/>
            </a:endParaRPr>
          </a:p>
          <a:p>
            <a:pPr algn="ctr">
              <a:lnSpc>
                <a:spcPts val="4419"/>
              </a:lnSpc>
            </a:pPr>
            <a:r>
              <a:rPr lang="en-US" sz="3157">
                <a:solidFill>
                  <a:srgbClr val="D7FDFF"/>
                </a:solidFill>
                <a:latin typeface="Fira Sans"/>
                <a:ea typeface="Fira Sans"/>
                <a:cs typeface="Fira Sans"/>
                <a:sym typeface="Fira Sans"/>
              </a:rPr>
              <a:t>Key Features</a:t>
            </a:r>
          </a:p>
          <a:p>
            <a:pPr algn="ctr">
              <a:lnSpc>
                <a:spcPts val="4419"/>
              </a:lnSpc>
            </a:pPr>
            <a:endParaRPr lang="en-US" sz="3157">
              <a:solidFill>
                <a:srgbClr val="D7FDFF"/>
              </a:solidFill>
              <a:latin typeface="Fira Sans"/>
              <a:ea typeface="Fira Sans"/>
              <a:cs typeface="Fira Sans"/>
              <a:sym typeface="Fira Sans"/>
            </a:endParaRPr>
          </a:p>
          <a:p>
            <a:pPr marL="906780" lvl="2" indent="-302260" algn="l">
              <a:lnSpc>
                <a:spcPts val="2940"/>
              </a:lnSpc>
              <a:buFont typeface="Arial"/>
              <a:buChar char="⚬"/>
            </a:pPr>
            <a:r>
              <a:rPr lang="en-US" sz="2100">
                <a:solidFill>
                  <a:srgbClr val="D7FDFF"/>
                </a:solidFill>
                <a:latin typeface="Fira Sans"/>
                <a:ea typeface="Fira Sans"/>
                <a:cs typeface="Fira Sans"/>
                <a:sym typeface="Fira Sans"/>
              </a:rPr>
              <a:t>User authentication (Login/Signup, free and premium plans)</a:t>
            </a:r>
          </a:p>
          <a:p>
            <a:pPr marL="906780" lvl="2" indent="-302260" algn="l">
              <a:lnSpc>
                <a:spcPts val="2940"/>
              </a:lnSpc>
              <a:buFont typeface="Arial"/>
              <a:buChar char="⚬"/>
            </a:pPr>
            <a:r>
              <a:rPr lang="en-US" sz="2100">
                <a:solidFill>
                  <a:srgbClr val="D7FDFF"/>
                </a:solidFill>
                <a:latin typeface="Fira Sans"/>
                <a:ea typeface="Fira Sans"/>
                <a:cs typeface="Fira Sans"/>
                <a:sym typeface="Fira Sans"/>
              </a:rPr>
              <a:t>Content upload (video, audio, text)</a:t>
            </a:r>
          </a:p>
          <a:p>
            <a:pPr marL="906780" lvl="2" indent="-302260" algn="l">
              <a:lnSpc>
                <a:spcPts val="2940"/>
              </a:lnSpc>
              <a:buFont typeface="Arial"/>
              <a:buChar char="⚬"/>
            </a:pPr>
            <a:r>
              <a:rPr lang="en-US" sz="2100">
                <a:solidFill>
                  <a:srgbClr val="D7FDFF"/>
                </a:solidFill>
                <a:latin typeface="Fira Sans"/>
                <a:ea typeface="Fira Sans"/>
                <a:cs typeface="Fira Sans"/>
                <a:sym typeface="Fira Sans"/>
              </a:rPr>
              <a:t>AI-generated SEO suggestions based on content</a:t>
            </a:r>
          </a:p>
          <a:p>
            <a:pPr marL="906780" lvl="2" indent="-302260" algn="l">
              <a:lnSpc>
                <a:spcPts val="2940"/>
              </a:lnSpc>
              <a:buFont typeface="Arial"/>
              <a:buChar char="⚬"/>
            </a:pPr>
            <a:r>
              <a:rPr lang="en-US" sz="2100">
                <a:solidFill>
                  <a:srgbClr val="D7FDFF"/>
                </a:solidFill>
                <a:latin typeface="Fira Sans"/>
                <a:ea typeface="Fira Sans"/>
                <a:cs typeface="Fira Sans"/>
                <a:sym typeface="Fira Sans"/>
              </a:rPr>
              <a:t>Keyword and description suggestions for platforms like YouTube, Instagram</a:t>
            </a:r>
          </a:p>
          <a:p>
            <a:pPr algn="l">
              <a:lnSpc>
                <a:spcPts val="2940"/>
              </a:lnSpc>
              <a:spcBef>
                <a:spcPct val="0"/>
              </a:spcBef>
            </a:pPr>
            <a:endParaRPr lang="en-US" sz="2100">
              <a:solidFill>
                <a:srgbClr val="D7FDFF"/>
              </a:solidFill>
              <a:latin typeface="Fira Sans"/>
              <a:ea typeface="Fira Sans"/>
              <a:cs typeface="Fira Sans"/>
              <a:sym typeface="Fira Sans"/>
            </a:endParaRPr>
          </a:p>
        </p:txBody>
      </p:sp>
      <p:sp>
        <p:nvSpPr>
          <p:cNvPr id="4" name="Freeform 4">
            <a:extLst>
              <a:ext uri="{C183D7F6-B498-43B3-948B-1728B52AA6E4}">
                <adec:decorative xmlns:adec="http://schemas.microsoft.com/office/drawing/2017/decorative" val="1"/>
              </a:ext>
            </a:extLst>
          </p:cNvPr>
          <p:cNvSpPr/>
          <p:nvPr/>
        </p:nvSpPr>
        <p:spPr>
          <a:xfrm rot="-10800000" flipH="1" flipV="1">
            <a:off x="1086558" y="6425555"/>
            <a:ext cx="2182042" cy="2866766"/>
          </a:xfrm>
          <a:custGeom>
            <a:avLst/>
            <a:gdLst/>
            <a:ahLst/>
            <a:cxnLst/>
            <a:rect l="l" t="t" r="r" b="b"/>
            <a:pathLst>
              <a:path w="2182042" h="2866766">
                <a:moveTo>
                  <a:pt x="2182042" y="2866765"/>
                </a:moveTo>
                <a:lnTo>
                  <a:pt x="0" y="2866765"/>
                </a:lnTo>
                <a:lnTo>
                  <a:pt x="0" y="0"/>
                </a:lnTo>
                <a:lnTo>
                  <a:pt x="2182042" y="0"/>
                </a:lnTo>
                <a:lnTo>
                  <a:pt x="2182042" y="286676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flipH="1" flipV="1">
            <a:off x="239162" y="5259319"/>
            <a:ext cx="2182042" cy="2866766"/>
          </a:xfrm>
          <a:custGeom>
            <a:avLst/>
            <a:gdLst/>
            <a:ahLst/>
            <a:cxnLst/>
            <a:rect l="l" t="t" r="r" b="b"/>
            <a:pathLst>
              <a:path w="2182042" h="2866766">
                <a:moveTo>
                  <a:pt x="2182042" y="2866765"/>
                </a:moveTo>
                <a:lnTo>
                  <a:pt x="0" y="2866765"/>
                </a:lnTo>
                <a:lnTo>
                  <a:pt x="0" y="0"/>
                </a:lnTo>
                <a:lnTo>
                  <a:pt x="2182042" y="0"/>
                </a:lnTo>
                <a:lnTo>
                  <a:pt x="2182042" y="286676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rot="-10800000" flipH="1" flipV="1">
            <a:off x="15390121" y="1822870"/>
            <a:ext cx="2182042" cy="2866766"/>
          </a:xfrm>
          <a:custGeom>
            <a:avLst/>
            <a:gdLst/>
            <a:ahLst/>
            <a:cxnLst/>
            <a:rect l="l" t="t" r="r" b="b"/>
            <a:pathLst>
              <a:path w="2182042" h="2866766">
                <a:moveTo>
                  <a:pt x="2182042" y="2866765"/>
                </a:moveTo>
                <a:lnTo>
                  <a:pt x="0" y="2866765"/>
                </a:lnTo>
                <a:lnTo>
                  <a:pt x="0" y="0"/>
                </a:lnTo>
                <a:lnTo>
                  <a:pt x="2182042" y="0"/>
                </a:lnTo>
                <a:lnTo>
                  <a:pt x="2182042" y="286676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flipH="1" flipV="1">
            <a:off x="14542725" y="656634"/>
            <a:ext cx="2182042" cy="2866766"/>
          </a:xfrm>
          <a:custGeom>
            <a:avLst/>
            <a:gdLst/>
            <a:ahLst/>
            <a:cxnLst/>
            <a:rect l="l" t="t" r="r" b="b"/>
            <a:pathLst>
              <a:path w="2182042" h="2866766">
                <a:moveTo>
                  <a:pt x="2182042" y="2866765"/>
                </a:moveTo>
                <a:lnTo>
                  <a:pt x="0" y="2866765"/>
                </a:lnTo>
                <a:lnTo>
                  <a:pt x="0" y="0"/>
                </a:lnTo>
                <a:lnTo>
                  <a:pt x="2182042" y="0"/>
                </a:lnTo>
                <a:lnTo>
                  <a:pt x="2182042" y="286676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276867" y="2641492"/>
            <a:ext cx="645864" cy="645864"/>
          </a:xfrm>
          <a:custGeom>
            <a:avLst/>
            <a:gdLst/>
            <a:ahLst/>
            <a:cxnLst/>
            <a:rect l="l" t="t" r="r" b="b"/>
            <a:pathLst>
              <a:path w="645864" h="645864">
                <a:moveTo>
                  <a:pt x="0" y="0"/>
                </a:moveTo>
                <a:lnTo>
                  <a:pt x="645863" y="0"/>
                </a:lnTo>
                <a:lnTo>
                  <a:pt x="645863" y="645864"/>
                </a:lnTo>
                <a:lnTo>
                  <a:pt x="0" y="645864"/>
                </a:lnTo>
                <a:lnTo>
                  <a:pt x="0" y="0"/>
                </a:lnTo>
                <a:close/>
              </a:path>
            </a:pathLst>
          </a:custGeom>
          <a:blipFill>
            <a:blip r:embed="rId8"/>
            <a:stretch>
              <a:fillRect/>
            </a:stretch>
          </a:blipFill>
        </p:spPr>
      </p:sp>
      <p:sp>
        <p:nvSpPr>
          <p:cNvPr id="9" name="Freeform 9"/>
          <p:cNvSpPr/>
          <p:nvPr/>
        </p:nvSpPr>
        <p:spPr>
          <a:xfrm>
            <a:off x="7248481" y="5579016"/>
            <a:ext cx="702636" cy="702636"/>
          </a:xfrm>
          <a:custGeom>
            <a:avLst/>
            <a:gdLst/>
            <a:ahLst/>
            <a:cxnLst/>
            <a:rect l="l" t="t" r="r" b="b"/>
            <a:pathLst>
              <a:path w="702636" h="702636">
                <a:moveTo>
                  <a:pt x="0" y="0"/>
                </a:moveTo>
                <a:lnTo>
                  <a:pt x="702636" y="0"/>
                </a:lnTo>
                <a:lnTo>
                  <a:pt x="702636" y="702636"/>
                </a:lnTo>
                <a:lnTo>
                  <a:pt x="0" y="702636"/>
                </a:lnTo>
                <a:lnTo>
                  <a:pt x="0" y="0"/>
                </a:lnTo>
                <a:close/>
              </a:path>
            </a:pathLst>
          </a:custGeom>
          <a:blipFill>
            <a:blip r:embed="rId9"/>
            <a:stretch>
              <a:fillRect/>
            </a:stretch>
          </a:blipFill>
        </p:spPr>
      </p:sp>
      <p:sp>
        <p:nvSpPr>
          <p:cNvPr id="10" name="TextBox 10"/>
          <p:cNvSpPr txBox="1"/>
          <p:nvPr/>
        </p:nvSpPr>
        <p:spPr>
          <a:xfrm>
            <a:off x="4784487" y="1041899"/>
            <a:ext cx="8719027" cy="1403873"/>
          </a:xfrm>
          <a:prstGeom prst="rect">
            <a:avLst/>
          </a:prstGeom>
        </p:spPr>
        <p:txBody>
          <a:bodyPr lIns="0" tIns="0" rIns="0" bIns="0" rtlCol="0" anchor="t">
            <a:spAutoFit/>
          </a:bodyPr>
          <a:lstStyle/>
          <a:p>
            <a:pPr algn="ctr">
              <a:lnSpc>
                <a:spcPts val="10296"/>
              </a:lnSpc>
              <a:spcBef>
                <a:spcPct val="0"/>
              </a:spcBef>
            </a:pPr>
            <a:r>
              <a:rPr lang="en-US" sz="7354" b="1">
                <a:solidFill>
                  <a:srgbClr val="D7FDFF"/>
                </a:solidFill>
                <a:latin typeface="Alegreya Sans SC Bold"/>
                <a:ea typeface="Alegreya Sans SC Bold"/>
                <a:cs typeface="Alegreya Sans SC Bold"/>
                <a:sym typeface="Alegreya Sans SC Bold"/>
              </a:rPr>
              <a:t>Basic Understanding </a:t>
            </a:r>
          </a:p>
        </p:txBody>
      </p:sp>
      <p:pic>
        <p:nvPicPr>
          <p:cNvPr id="13" name="Audio 12">
            <a:hlinkClick r:id="" action="ppaction://media"/>
            <a:extLst>
              <a:ext uri="{FF2B5EF4-FFF2-40B4-BE49-F238E27FC236}">
                <a16:creationId xmlns:a16="http://schemas.microsoft.com/office/drawing/2014/main" id="{05483C35-8CA5-4DA6-A12A-6E4169E4C17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254"/>
    </mc:Choice>
    <mc:Fallback>
      <p:transition spd="slow" advTm="22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2100364" y="5143500"/>
            <a:ext cx="6258128" cy="6258128"/>
          </a:xfrm>
          <a:custGeom>
            <a:avLst/>
            <a:gdLst/>
            <a:ahLst/>
            <a:cxnLst/>
            <a:rect l="l" t="t" r="r" b="b"/>
            <a:pathLst>
              <a:path w="6258128" h="6258128">
                <a:moveTo>
                  <a:pt x="0" y="0"/>
                </a:moveTo>
                <a:lnTo>
                  <a:pt x="6258128" y="0"/>
                </a:lnTo>
                <a:lnTo>
                  <a:pt x="6258128" y="6258128"/>
                </a:lnTo>
                <a:lnTo>
                  <a:pt x="0" y="6258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rot="-10800000" flipH="1">
            <a:off x="-216543" y="-364188"/>
            <a:ext cx="3772662" cy="4956521"/>
          </a:xfrm>
          <a:custGeom>
            <a:avLst/>
            <a:gdLst/>
            <a:ahLst/>
            <a:cxnLst/>
            <a:rect l="l" t="t" r="r" b="b"/>
            <a:pathLst>
              <a:path w="3772662" h="4956521">
                <a:moveTo>
                  <a:pt x="3772661" y="0"/>
                </a:moveTo>
                <a:lnTo>
                  <a:pt x="0" y="0"/>
                </a:lnTo>
                <a:lnTo>
                  <a:pt x="0" y="4956522"/>
                </a:lnTo>
                <a:lnTo>
                  <a:pt x="3772661" y="4956522"/>
                </a:lnTo>
                <a:lnTo>
                  <a:pt x="377266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a:off x="-216543" y="6691720"/>
            <a:ext cx="18288000" cy="4164037"/>
          </a:xfrm>
          <a:custGeom>
            <a:avLst/>
            <a:gdLst/>
            <a:ahLst/>
            <a:cxnLst/>
            <a:rect l="l" t="t" r="r" b="b"/>
            <a:pathLst>
              <a:path w="18288000" h="4164037">
                <a:moveTo>
                  <a:pt x="0" y="0"/>
                </a:moveTo>
                <a:lnTo>
                  <a:pt x="18288000" y="0"/>
                </a:lnTo>
                <a:lnTo>
                  <a:pt x="18288000" y="4164036"/>
                </a:lnTo>
                <a:lnTo>
                  <a:pt x="0" y="4164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flipH="1">
            <a:off x="15370413" y="-445426"/>
            <a:ext cx="7128693" cy="7128693"/>
          </a:xfrm>
          <a:custGeom>
            <a:avLst/>
            <a:gdLst/>
            <a:ahLst/>
            <a:cxnLst/>
            <a:rect l="l" t="t" r="r" b="b"/>
            <a:pathLst>
              <a:path w="7128693" h="7128693">
                <a:moveTo>
                  <a:pt x="7128693" y="0"/>
                </a:moveTo>
                <a:lnTo>
                  <a:pt x="0" y="0"/>
                </a:lnTo>
                <a:lnTo>
                  <a:pt x="0" y="7128693"/>
                </a:lnTo>
                <a:lnTo>
                  <a:pt x="7128693" y="7128693"/>
                </a:lnTo>
                <a:lnTo>
                  <a:pt x="712869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flipH="1">
            <a:off x="15551448" y="6691720"/>
            <a:ext cx="2736552" cy="3595280"/>
          </a:xfrm>
          <a:custGeom>
            <a:avLst/>
            <a:gdLst/>
            <a:ahLst/>
            <a:cxnLst/>
            <a:rect l="l" t="t" r="r" b="b"/>
            <a:pathLst>
              <a:path w="2736552" h="3595280">
                <a:moveTo>
                  <a:pt x="2736552" y="0"/>
                </a:moveTo>
                <a:lnTo>
                  <a:pt x="0" y="0"/>
                </a:lnTo>
                <a:lnTo>
                  <a:pt x="0" y="3595280"/>
                </a:lnTo>
                <a:lnTo>
                  <a:pt x="2736552" y="3595280"/>
                </a:lnTo>
                <a:lnTo>
                  <a:pt x="273655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3556118" y="4088273"/>
            <a:ext cx="3131973" cy="1579525"/>
          </a:xfrm>
          <a:custGeom>
            <a:avLst/>
            <a:gdLst/>
            <a:ahLst/>
            <a:cxnLst/>
            <a:rect l="l" t="t" r="r" b="b"/>
            <a:pathLst>
              <a:path w="3131973" h="1579525">
                <a:moveTo>
                  <a:pt x="0" y="0"/>
                </a:moveTo>
                <a:lnTo>
                  <a:pt x="3131973" y="0"/>
                </a:lnTo>
                <a:lnTo>
                  <a:pt x="3131973" y="1579525"/>
                </a:lnTo>
                <a:lnTo>
                  <a:pt x="0" y="1579525"/>
                </a:lnTo>
                <a:lnTo>
                  <a:pt x="0" y="0"/>
                </a:lnTo>
                <a:close/>
              </a:path>
            </a:pathLst>
          </a:custGeom>
          <a:blipFill>
            <a:blip r:embed="rId10"/>
            <a:stretch>
              <a:fillRect/>
            </a:stretch>
          </a:blipFill>
        </p:spPr>
      </p:sp>
      <p:sp>
        <p:nvSpPr>
          <p:cNvPr id="8" name="Freeform 8"/>
          <p:cNvSpPr/>
          <p:nvPr/>
        </p:nvSpPr>
        <p:spPr>
          <a:xfrm>
            <a:off x="7578014" y="4088273"/>
            <a:ext cx="3131973" cy="1579525"/>
          </a:xfrm>
          <a:custGeom>
            <a:avLst/>
            <a:gdLst/>
            <a:ahLst/>
            <a:cxnLst/>
            <a:rect l="l" t="t" r="r" b="b"/>
            <a:pathLst>
              <a:path w="3131973" h="1579525">
                <a:moveTo>
                  <a:pt x="0" y="0"/>
                </a:moveTo>
                <a:lnTo>
                  <a:pt x="3131972" y="0"/>
                </a:lnTo>
                <a:lnTo>
                  <a:pt x="3131972" y="1579525"/>
                </a:lnTo>
                <a:lnTo>
                  <a:pt x="0" y="1579525"/>
                </a:lnTo>
                <a:lnTo>
                  <a:pt x="0" y="0"/>
                </a:lnTo>
                <a:close/>
              </a:path>
            </a:pathLst>
          </a:custGeom>
          <a:blipFill>
            <a:blip r:embed="rId11"/>
            <a:stretch>
              <a:fillRect b="-31060"/>
            </a:stretch>
          </a:blipFill>
        </p:spPr>
      </p:sp>
      <p:sp>
        <p:nvSpPr>
          <p:cNvPr id="9" name="Freeform 9"/>
          <p:cNvSpPr/>
          <p:nvPr/>
        </p:nvSpPr>
        <p:spPr>
          <a:xfrm>
            <a:off x="11496232" y="4088273"/>
            <a:ext cx="3131973" cy="1579525"/>
          </a:xfrm>
          <a:custGeom>
            <a:avLst/>
            <a:gdLst/>
            <a:ahLst/>
            <a:cxnLst/>
            <a:rect l="l" t="t" r="r" b="b"/>
            <a:pathLst>
              <a:path w="3131973" h="1579525">
                <a:moveTo>
                  <a:pt x="0" y="0"/>
                </a:moveTo>
                <a:lnTo>
                  <a:pt x="3131973" y="0"/>
                </a:lnTo>
                <a:lnTo>
                  <a:pt x="3131973" y="1579525"/>
                </a:lnTo>
                <a:lnTo>
                  <a:pt x="0" y="1579525"/>
                </a:lnTo>
                <a:lnTo>
                  <a:pt x="0" y="0"/>
                </a:lnTo>
                <a:close/>
              </a:path>
            </a:pathLst>
          </a:custGeom>
          <a:blipFill>
            <a:blip r:embed="rId12"/>
            <a:stretch>
              <a:fillRect b="-14948"/>
            </a:stretch>
          </a:blipFill>
        </p:spPr>
      </p:sp>
      <p:sp>
        <p:nvSpPr>
          <p:cNvPr id="10" name="TextBox 10"/>
          <p:cNvSpPr txBox="1"/>
          <p:nvPr/>
        </p:nvSpPr>
        <p:spPr>
          <a:xfrm>
            <a:off x="3556118" y="1828323"/>
            <a:ext cx="11072087" cy="1403873"/>
          </a:xfrm>
          <a:prstGeom prst="rect">
            <a:avLst/>
          </a:prstGeom>
        </p:spPr>
        <p:txBody>
          <a:bodyPr lIns="0" tIns="0" rIns="0" bIns="0" rtlCol="0" anchor="t">
            <a:spAutoFit/>
          </a:bodyPr>
          <a:lstStyle/>
          <a:p>
            <a:pPr algn="ctr">
              <a:lnSpc>
                <a:spcPts val="10296"/>
              </a:lnSpc>
              <a:spcBef>
                <a:spcPct val="0"/>
              </a:spcBef>
            </a:pPr>
            <a:r>
              <a:rPr lang="en-US" sz="7354" b="1">
                <a:solidFill>
                  <a:srgbClr val="D7FDFF"/>
                </a:solidFill>
                <a:latin typeface="Alegreya Sans SC Bold"/>
                <a:ea typeface="Alegreya Sans SC Bold"/>
                <a:cs typeface="Alegreya Sans SC Bold"/>
                <a:sym typeface="Alegreya Sans SC Bold"/>
              </a:rPr>
              <a:t>Who Are The Typical Users?</a:t>
            </a:r>
          </a:p>
        </p:txBody>
      </p:sp>
      <p:sp>
        <p:nvSpPr>
          <p:cNvPr id="11" name="TextBox 11"/>
          <p:cNvSpPr txBox="1"/>
          <p:nvPr/>
        </p:nvSpPr>
        <p:spPr>
          <a:xfrm>
            <a:off x="3721791" y="6654692"/>
            <a:ext cx="2800627" cy="1092835"/>
          </a:xfrm>
          <a:prstGeom prst="rect">
            <a:avLst/>
          </a:prstGeom>
        </p:spPr>
        <p:txBody>
          <a:bodyPr lIns="0" tIns="0" rIns="0" bIns="0" rtlCol="0" anchor="t">
            <a:spAutoFit/>
          </a:bodyPr>
          <a:lstStyle/>
          <a:p>
            <a:pPr algn="l">
              <a:lnSpc>
                <a:spcPts val="2239"/>
              </a:lnSpc>
            </a:pPr>
            <a:r>
              <a:rPr lang="en-US" sz="1599">
                <a:solidFill>
                  <a:srgbClr val="D7FDFF"/>
                </a:solidFill>
                <a:latin typeface="Canva Sans"/>
                <a:ea typeface="Canva Sans"/>
                <a:cs typeface="Canva Sans"/>
                <a:sym typeface="Canva Sans"/>
              </a:rPr>
              <a:t>YouTubers, bloggers, influencers, and podcasters who need to optimize their content  for better visibility.</a:t>
            </a:r>
          </a:p>
        </p:txBody>
      </p:sp>
      <p:sp>
        <p:nvSpPr>
          <p:cNvPr id="12" name="TextBox 12"/>
          <p:cNvSpPr txBox="1"/>
          <p:nvPr/>
        </p:nvSpPr>
        <p:spPr>
          <a:xfrm>
            <a:off x="4044529" y="5959971"/>
            <a:ext cx="2155150" cy="349250"/>
          </a:xfrm>
          <a:prstGeom prst="rect">
            <a:avLst/>
          </a:prstGeom>
        </p:spPr>
        <p:txBody>
          <a:bodyPr lIns="0" tIns="0" rIns="0" bIns="0" rtlCol="0" anchor="t">
            <a:spAutoFit/>
          </a:bodyPr>
          <a:lstStyle/>
          <a:p>
            <a:pPr algn="ctr">
              <a:lnSpc>
                <a:spcPts val="2800"/>
              </a:lnSpc>
            </a:pPr>
            <a:r>
              <a:rPr lang="en-US" sz="2000" b="1">
                <a:solidFill>
                  <a:srgbClr val="D7FDFF"/>
                </a:solidFill>
                <a:latin typeface="Canva Sans Bold"/>
                <a:ea typeface="Canva Sans Bold"/>
                <a:cs typeface="Canva Sans Bold"/>
                <a:sym typeface="Canva Sans Bold"/>
              </a:rPr>
              <a:t>Content Creators</a:t>
            </a:r>
          </a:p>
        </p:txBody>
      </p:sp>
      <p:sp>
        <p:nvSpPr>
          <p:cNvPr id="13" name="TextBox 13"/>
          <p:cNvSpPr txBox="1"/>
          <p:nvPr/>
        </p:nvSpPr>
        <p:spPr>
          <a:xfrm>
            <a:off x="11641528" y="5959971"/>
            <a:ext cx="2850118" cy="349250"/>
          </a:xfrm>
          <a:prstGeom prst="rect">
            <a:avLst/>
          </a:prstGeom>
        </p:spPr>
        <p:txBody>
          <a:bodyPr lIns="0" tIns="0" rIns="0" bIns="0" rtlCol="0" anchor="t">
            <a:spAutoFit/>
          </a:bodyPr>
          <a:lstStyle/>
          <a:p>
            <a:pPr algn="ctr">
              <a:lnSpc>
                <a:spcPts val="2800"/>
              </a:lnSpc>
            </a:pPr>
            <a:r>
              <a:rPr lang="en-US" sz="2000" b="1">
                <a:solidFill>
                  <a:srgbClr val="D7FDFF"/>
                </a:solidFill>
                <a:latin typeface="Canva Sans Bold"/>
                <a:ea typeface="Canva Sans Bold"/>
                <a:cs typeface="Canva Sans Bold"/>
                <a:sym typeface="Canva Sans Bold"/>
              </a:rPr>
              <a:t>Small Business Owners</a:t>
            </a:r>
          </a:p>
        </p:txBody>
      </p:sp>
      <p:sp>
        <p:nvSpPr>
          <p:cNvPr id="14" name="TextBox 14"/>
          <p:cNvSpPr txBox="1"/>
          <p:nvPr/>
        </p:nvSpPr>
        <p:spPr>
          <a:xfrm>
            <a:off x="8077855" y="5959971"/>
            <a:ext cx="2132290" cy="349250"/>
          </a:xfrm>
          <a:prstGeom prst="rect">
            <a:avLst/>
          </a:prstGeom>
        </p:spPr>
        <p:txBody>
          <a:bodyPr lIns="0" tIns="0" rIns="0" bIns="0" rtlCol="0" anchor="t">
            <a:spAutoFit/>
          </a:bodyPr>
          <a:lstStyle/>
          <a:p>
            <a:pPr algn="ctr">
              <a:lnSpc>
                <a:spcPts val="2800"/>
              </a:lnSpc>
            </a:pPr>
            <a:r>
              <a:rPr lang="en-US" sz="2000" b="1">
                <a:solidFill>
                  <a:srgbClr val="D7FDFF"/>
                </a:solidFill>
                <a:latin typeface="Canva Sans Bold"/>
                <a:ea typeface="Canva Sans Bold"/>
                <a:cs typeface="Canva Sans Bold"/>
                <a:sym typeface="Canva Sans Bold"/>
              </a:rPr>
              <a:t>Digital Marketers</a:t>
            </a:r>
          </a:p>
        </p:txBody>
      </p:sp>
      <p:sp>
        <p:nvSpPr>
          <p:cNvPr id="15" name="TextBox 15"/>
          <p:cNvSpPr txBox="1"/>
          <p:nvPr/>
        </p:nvSpPr>
        <p:spPr>
          <a:xfrm>
            <a:off x="11827579" y="6654692"/>
            <a:ext cx="2800627" cy="1369060"/>
          </a:xfrm>
          <a:prstGeom prst="rect">
            <a:avLst/>
          </a:prstGeom>
        </p:spPr>
        <p:txBody>
          <a:bodyPr lIns="0" tIns="0" rIns="0" bIns="0" rtlCol="0" anchor="t">
            <a:spAutoFit/>
          </a:bodyPr>
          <a:lstStyle/>
          <a:p>
            <a:pPr algn="l">
              <a:lnSpc>
                <a:spcPts val="2239"/>
              </a:lnSpc>
            </a:pPr>
            <a:r>
              <a:rPr lang="en-US" sz="1599">
                <a:solidFill>
                  <a:srgbClr val="D7FDFF"/>
                </a:solidFill>
                <a:latin typeface="Canva Sans"/>
                <a:ea typeface="Canva Sans"/>
                <a:cs typeface="Canva Sans"/>
                <a:sym typeface="Canva Sans"/>
              </a:rPr>
              <a:t>Entrepreneurs who create content to promote their brand and require efficient SEO strategies to enhance their online presence.</a:t>
            </a:r>
          </a:p>
        </p:txBody>
      </p:sp>
      <p:sp>
        <p:nvSpPr>
          <p:cNvPr id="16" name="TextBox 16"/>
          <p:cNvSpPr txBox="1"/>
          <p:nvPr/>
        </p:nvSpPr>
        <p:spPr>
          <a:xfrm>
            <a:off x="7743687" y="6663145"/>
            <a:ext cx="2800627" cy="1369060"/>
          </a:xfrm>
          <a:prstGeom prst="rect">
            <a:avLst/>
          </a:prstGeom>
        </p:spPr>
        <p:txBody>
          <a:bodyPr lIns="0" tIns="0" rIns="0" bIns="0" rtlCol="0" anchor="t">
            <a:spAutoFit/>
          </a:bodyPr>
          <a:lstStyle/>
          <a:p>
            <a:pPr algn="l">
              <a:lnSpc>
                <a:spcPts val="2239"/>
              </a:lnSpc>
            </a:pPr>
            <a:r>
              <a:rPr lang="en-US" sz="1599">
                <a:solidFill>
                  <a:srgbClr val="D7FDFF"/>
                </a:solidFill>
                <a:latin typeface="Canva Sans"/>
                <a:ea typeface="Canva Sans"/>
                <a:cs typeface="Canva Sans"/>
                <a:sym typeface="Canva Sans"/>
              </a:rPr>
              <a:t>Marketing professionals who manage campaigns for businesses and need to optimize content for organic reach.</a:t>
            </a:r>
          </a:p>
        </p:txBody>
      </p:sp>
      <p:pic>
        <p:nvPicPr>
          <p:cNvPr id="20" name="Audio 19">
            <a:hlinkClick r:id="" action="ppaction://media"/>
            <a:extLst>
              <a:ext uri="{FF2B5EF4-FFF2-40B4-BE49-F238E27FC236}">
                <a16:creationId xmlns:a16="http://schemas.microsoft.com/office/drawing/2014/main" id="{8A9FDC74-52BB-42CB-A440-69508E8C756C}"/>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672"/>
    </mc:Choice>
    <mc:Fallback>
      <p:transition spd="slow" advTm="2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506742" y="1828323"/>
            <a:ext cx="13597101" cy="1403985"/>
          </a:xfrm>
          <a:prstGeom prst="rect">
            <a:avLst/>
          </a:prstGeom>
        </p:spPr>
        <p:txBody>
          <a:bodyPr lIns="0" tIns="0" rIns="0" bIns="0" rtlCol="0" anchor="t">
            <a:spAutoFit/>
          </a:bodyPr>
          <a:lstStyle/>
          <a:p>
            <a:pPr algn="ctr">
              <a:lnSpc>
                <a:spcPts val="10290"/>
              </a:lnSpc>
              <a:spcBef>
                <a:spcPct val="0"/>
              </a:spcBef>
            </a:pPr>
            <a:r>
              <a:rPr lang="en-US" sz="7350" b="1">
                <a:solidFill>
                  <a:srgbClr val="D7FDFF"/>
                </a:solidFill>
                <a:latin typeface="Alegreya Sans SC Bold"/>
                <a:ea typeface="Alegreya Sans SC Bold"/>
                <a:cs typeface="Alegreya Sans SC Bold"/>
                <a:sym typeface="Alegreya Sans SC Bold"/>
              </a:rPr>
              <a:t>How Does Solution Help Users?</a:t>
            </a:r>
          </a:p>
        </p:txBody>
      </p:sp>
      <p:sp>
        <p:nvSpPr>
          <p:cNvPr id="3" name="Freeform 3">
            <a:extLst>
              <a:ext uri="{C183D7F6-B498-43B3-948B-1728B52AA6E4}">
                <adec:decorative xmlns:adec="http://schemas.microsoft.com/office/drawing/2017/decorative" val="1"/>
              </a:ext>
            </a:extLst>
          </p:cNvPr>
          <p:cNvSpPr/>
          <p:nvPr/>
        </p:nvSpPr>
        <p:spPr>
          <a:xfrm>
            <a:off x="0" y="6683267"/>
            <a:ext cx="18288000" cy="4164037"/>
          </a:xfrm>
          <a:custGeom>
            <a:avLst/>
            <a:gdLst/>
            <a:ahLst/>
            <a:cxnLst/>
            <a:rect l="l" t="t" r="r" b="b"/>
            <a:pathLst>
              <a:path w="18288000" h="4164037">
                <a:moveTo>
                  <a:pt x="0" y="0"/>
                </a:moveTo>
                <a:lnTo>
                  <a:pt x="18288000" y="0"/>
                </a:lnTo>
                <a:lnTo>
                  <a:pt x="18288000" y="4164037"/>
                </a:lnTo>
                <a:lnTo>
                  <a:pt x="0" y="4164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flipV="1">
            <a:off x="1222889" y="-387411"/>
            <a:ext cx="2567706" cy="3373451"/>
          </a:xfrm>
          <a:custGeom>
            <a:avLst/>
            <a:gdLst/>
            <a:ahLst/>
            <a:cxnLst/>
            <a:rect l="l" t="t" r="r" b="b"/>
            <a:pathLst>
              <a:path w="2567706" h="3373451">
                <a:moveTo>
                  <a:pt x="0" y="3373452"/>
                </a:moveTo>
                <a:lnTo>
                  <a:pt x="2567706" y="3373452"/>
                </a:lnTo>
                <a:lnTo>
                  <a:pt x="2567706" y="0"/>
                </a:lnTo>
                <a:lnTo>
                  <a:pt x="0" y="0"/>
                </a:lnTo>
                <a:lnTo>
                  <a:pt x="0" y="337345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rot="-10800000" flipH="1">
            <a:off x="-608329" y="-36655"/>
            <a:ext cx="3274057" cy="4301455"/>
          </a:xfrm>
          <a:custGeom>
            <a:avLst/>
            <a:gdLst/>
            <a:ahLst/>
            <a:cxnLst/>
            <a:rect l="l" t="t" r="r" b="b"/>
            <a:pathLst>
              <a:path w="3274057" h="4301455">
                <a:moveTo>
                  <a:pt x="3274058" y="0"/>
                </a:moveTo>
                <a:lnTo>
                  <a:pt x="0" y="0"/>
                </a:lnTo>
                <a:lnTo>
                  <a:pt x="0" y="4301456"/>
                </a:lnTo>
                <a:lnTo>
                  <a:pt x="3274058" y="4301456"/>
                </a:lnTo>
                <a:lnTo>
                  <a:pt x="327405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rot="-10800000" flipV="1">
            <a:off x="14786756" y="7403374"/>
            <a:ext cx="2582789" cy="3393268"/>
          </a:xfrm>
          <a:custGeom>
            <a:avLst/>
            <a:gdLst/>
            <a:ahLst/>
            <a:cxnLst/>
            <a:rect l="l" t="t" r="r" b="b"/>
            <a:pathLst>
              <a:path w="2582789" h="3393268">
                <a:moveTo>
                  <a:pt x="0" y="3393267"/>
                </a:moveTo>
                <a:lnTo>
                  <a:pt x="2582789" y="3393267"/>
                </a:lnTo>
                <a:lnTo>
                  <a:pt x="2582789" y="0"/>
                </a:lnTo>
                <a:lnTo>
                  <a:pt x="0" y="0"/>
                </a:lnTo>
                <a:lnTo>
                  <a:pt x="0" y="3393267"/>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flipH="1">
            <a:off x="16078150" y="6216062"/>
            <a:ext cx="3293290" cy="4326723"/>
          </a:xfrm>
          <a:custGeom>
            <a:avLst/>
            <a:gdLst/>
            <a:ahLst/>
            <a:cxnLst/>
            <a:rect l="l" t="t" r="r" b="b"/>
            <a:pathLst>
              <a:path w="3293290" h="4326723">
                <a:moveTo>
                  <a:pt x="3293290" y="0"/>
                </a:moveTo>
                <a:lnTo>
                  <a:pt x="0" y="0"/>
                </a:lnTo>
                <a:lnTo>
                  <a:pt x="0" y="4326722"/>
                </a:lnTo>
                <a:lnTo>
                  <a:pt x="3293290" y="4326722"/>
                </a:lnTo>
                <a:lnTo>
                  <a:pt x="329329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771193" y="3502182"/>
            <a:ext cx="496990" cy="496990"/>
          </a:xfrm>
          <a:custGeom>
            <a:avLst/>
            <a:gdLst/>
            <a:ahLst/>
            <a:cxnLst/>
            <a:rect l="l" t="t" r="r" b="b"/>
            <a:pathLst>
              <a:path w="496990" h="496990">
                <a:moveTo>
                  <a:pt x="0" y="0"/>
                </a:moveTo>
                <a:lnTo>
                  <a:pt x="496990" y="0"/>
                </a:lnTo>
                <a:lnTo>
                  <a:pt x="496990" y="496990"/>
                </a:lnTo>
                <a:lnTo>
                  <a:pt x="0" y="496990"/>
                </a:lnTo>
                <a:lnTo>
                  <a:pt x="0" y="0"/>
                </a:lnTo>
                <a:close/>
              </a:path>
            </a:pathLst>
          </a:custGeom>
          <a:blipFill>
            <a:blip r:embed="rId8"/>
            <a:stretch>
              <a:fillRect/>
            </a:stretch>
          </a:blipFill>
        </p:spPr>
      </p:sp>
      <p:sp>
        <p:nvSpPr>
          <p:cNvPr id="9" name="Freeform 9"/>
          <p:cNvSpPr/>
          <p:nvPr/>
        </p:nvSpPr>
        <p:spPr>
          <a:xfrm>
            <a:off x="2799838" y="5210845"/>
            <a:ext cx="507714" cy="507714"/>
          </a:xfrm>
          <a:custGeom>
            <a:avLst/>
            <a:gdLst/>
            <a:ahLst/>
            <a:cxnLst/>
            <a:rect l="l" t="t" r="r" b="b"/>
            <a:pathLst>
              <a:path w="507714" h="507714">
                <a:moveTo>
                  <a:pt x="0" y="0"/>
                </a:moveTo>
                <a:lnTo>
                  <a:pt x="507714" y="0"/>
                </a:lnTo>
                <a:lnTo>
                  <a:pt x="507714" y="507714"/>
                </a:lnTo>
                <a:lnTo>
                  <a:pt x="0" y="507714"/>
                </a:lnTo>
                <a:lnTo>
                  <a:pt x="0" y="0"/>
                </a:lnTo>
                <a:close/>
              </a:path>
            </a:pathLst>
          </a:custGeom>
          <a:blipFill>
            <a:blip r:embed="rId9"/>
            <a:stretch>
              <a:fillRect/>
            </a:stretch>
          </a:blipFill>
        </p:spPr>
      </p:sp>
      <p:sp>
        <p:nvSpPr>
          <p:cNvPr id="10" name="Freeform 10"/>
          <p:cNvSpPr/>
          <p:nvPr/>
        </p:nvSpPr>
        <p:spPr>
          <a:xfrm>
            <a:off x="2851906" y="7146602"/>
            <a:ext cx="513544" cy="513544"/>
          </a:xfrm>
          <a:custGeom>
            <a:avLst/>
            <a:gdLst/>
            <a:ahLst/>
            <a:cxnLst/>
            <a:rect l="l" t="t" r="r" b="b"/>
            <a:pathLst>
              <a:path w="513544" h="513544">
                <a:moveTo>
                  <a:pt x="0" y="0"/>
                </a:moveTo>
                <a:lnTo>
                  <a:pt x="513544" y="0"/>
                </a:lnTo>
                <a:lnTo>
                  <a:pt x="513544" y="513544"/>
                </a:lnTo>
                <a:lnTo>
                  <a:pt x="0" y="513544"/>
                </a:lnTo>
                <a:lnTo>
                  <a:pt x="0" y="0"/>
                </a:lnTo>
                <a:close/>
              </a:path>
            </a:pathLst>
          </a:custGeom>
          <a:blipFill>
            <a:blip r:embed="rId10"/>
            <a:stretch>
              <a:fillRect/>
            </a:stretch>
          </a:blipFill>
        </p:spPr>
      </p:sp>
      <p:sp>
        <p:nvSpPr>
          <p:cNvPr id="11" name="Freeform 11"/>
          <p:cNvSpPr/>
          <p:nvPr/>
        </p:nvSpPr>
        <p:spPr>
          <a:xfrm>
            <a:off x="2491053" y="4144450"/>
            <a:ext cx="280140" cy="280140"/>
          </a:xfrm>
          <a:custGeom>
            <a:avLst/>
            <a:gdLst/>
            <a:ahLst/>
            <a:cxnLst/>
            <a:rect l="l" t="t" r="r" b="b"/>
            <a:pathLst>
              <a:path w="280140" h="280140">
                <a:moveTo>
                  <a:pt x="0" y="0"/>
                </a:moveTo>
                <a:lnTo>
                  <a:pt x="280140" y="0"/>
                </a:lnTo>
                <a:lnTo>
                  <a:pt x="280140" y="280140"/>
                </a:lnTo>
                <a:lnTo>
                  <a:pt x="0" y="280140"/>
                </a:lnTo>
                <a:lnTo>
                  <a:pt x="0" y="0"/>
                </a:lnTo>
                <a:close/>
              </a:path>
            </a:pathLst>
          </a:custGeom>
          <a:blipFill>
            <a:blip r:embed="rId11"/>
            <a:stretch>
              <a:fillRect/>
            </a:stretch>
          </a:blipFill>
        </p:spPr>
      </p:sp>
      <p:sp>
        <p:nvSpPr>
          <p:cNvPr id="12" name="Freeform 12"/>
          <p:cNvSpPr/>
          <p:nvPr/>
        </p:nvSpPr>
        <p:spPr>
          <a:xfrm>
            <a:off x="2436310" y="5724246"/>
            <a:ext cx="363528" cy="363528"/>
          </a:xfrm>
          <a:custGeom>
            <a:avLst/>
            <a:gdLst/>
            <a:ahLst/>
            <a:cxnLst/>
            <a:rect l="l" t="t" r="r" b="b"/>
            <a:pathLst>
              <a:path w="363528" h="363528">
                <a:moveTo>
                  <a:pt x="0" y="0"/>
                </a:moveTo>
                <a:lnTo>
                  <a:pt x="363528" y="0"/>
                </a:lnTo>
                <a:lnTo>
                  <a:pt x="363528" y="363528"/>
                </a:lnTo>
                <a:lnTo>
                  <a:pt x="0" y="363528"/>
                </a:lnTo>
                <a:lnTo>
                  <a:pt x="0" y="0"/>
                </a:lnTo>
                <a:close/>
              </a:path>
            </a:pathLst>
          </a:custGeom>
          <a:blipFill>
            <a:blip r:embed="rId12"/>
            <a:stretch>
              <a:fillRect/>
            </a:stretch>
          </a:blipFill>
        </p:spPr>
      </p:sp>
      <p:sp>
        <p:nvSpPr>
          <p:cNvPr id="13" name="Freeform 13"/>
          <p:cNvSpPr/>
          <p:nvPr/>
        </p:nvSpPr>
        <p:spPr>
          <a:xfrm>
            <a:off x="2470648" y="7832618"/>
            <a:ext cx="294853" cy="294853"/>
          </a:xfrm>
          <a:custGeom>
            <a:avLst/>
            <a:gdLst/>
            <a:ahLst/>
            <a:cxnLst/>
            <a:rect l="l" t="t" r="r" b="b"/>
            <a:pathLst>
              <a:path w="294853" h="294853">
                <a:moveTo>
                  <a:pt x="0" y="0"/>
                </a:moveTo>
                <a:lnTo>
                  <a:pt x="294853" y="0"/>
                </a:lnTo>
                <a:lnTo>
                  <a:pt x="294853" y="294853"/>
                </a:lnTo>
                <a:lnTo>
                  <a:pt x="0" y="294853"/>
                </a:lnTo>
                <a:lnTo>
                  <a:pt x="0" y="0"/>
                </a:lnTo>
                <a:close/>
              </a:path>
            </a:pathLst>
          </a:custGeom>
          <a:blipFill>
            <a:blip r:embed="rId13"/>
            <a:stretch>
              <a:fillRect/>
            </a:stretch>
          </a:blipFill>
        </p:spPr>
      </p:sp>
      <p:sp>
        <p:nvSpPr>
          <p:cNvPr id="14" name="TextBox 14"/>
          <p:cNvSpPr txBox="1"/>
          <p:nvPr/>
        </p:nvSpPr>
        <p:spPr>
          <a:xfrm>
            <a:off x="2337249" y="4115875"/>
            <a:ext cx="1542858" cy="588855"/>
          </a:xfrm>
          <a:prstGeom prst="rect">
            <a:avLst/>
          </a:prstGeom>
        </p:spPr>
        <p:txBody>
          <a:bodyPr lIns="0" tIns="0" rIns="0" bIns="0" rtlCol="0" anchor="t">
            <a:spAutoFit/>
          </a:bodyPr>
          <a:lstStyle/>
          <a:p>
            <a:pPr algn="ctr">
              <a:lnSpc>
                <a:spcPts val="2375"/>
              </a:lnSpc>
            </a:pPr>
            <a:r>
              <a:rPr lang="en-US" sz="1696" b="1">
                <a:solidFill>
                  <a:srgbClr val="D7FDFF"/>
                </a:solidFill>
                <a:latin typeface="Canva Sans Bold"/>
                <a:ea typeface="Canva Sans Bold"/>
                <a:cs typeface="Canva Sans Bold"/>
                <a:sym typeface="Canva Sans Bold"/>
              </a:rPr>
              <a:t>SEO Optimization</a:t>
            </a:r>
          </a:p>
        </p:txBody>
      </p:sp>
      <p:sp>
        <p:nvSpPr>
          <p:cNvPr id="15" name="TextBox 15"/>
          <p:cNvSpPr txBox="1"/>
          <p:nvPr/>
        </p:nvSpPr>
        <p:spPr>
          <a:xfrm>
            <a:off x="2337249" y="5812448"/>
            <a:ext cx="1576151" cy="600945"/>
          </a:xfrm>
          <a:prstGeom prst="rect">
            <a:avLst/>
          </a:prstGeom>
        </p:spPr>
        <p:txBody>
          <a:bodyPr lIns="0" tIns="0" rIns="0" bIns="0" rtlCol="0" anchor="t">
            <a:spAutoFit/>
          </a:bodyPr>
          <a:lstStyle/>
          <a:p>
            <a:pPr algn="ctr">
              <a:lnSpc>
                <a:spcPts val="2426"/>
              </a:lnSpc>
            </a:pPr>
            <a:r>
              <a:rPr lang="en-US" sz="1733" b="1">
                <a:solidFill>
                  <a:srgbClr val="D7FDFF"/>
                </a:solidFill>
                <a:latin typeface="Canva Sans Bold"/>
                <a:ea typeface="Canva Sans Bold"/>
                <a:cs typeface="Canva Sans Bold"/>
                <a:sym typeface="Canva Sans Bold"/>
              </a:rPr>
              <a:t>Time Efficiency</a:t>
            </a:r>
          </a:p>
        </p:txBody>
      </p:sp>
      <p:sp>
        <p:nvSpPr>
          <p:cNvPr id="16" name="TextBox 16"/>
          <p:cNvSpPr txBox="1"/>
          <p:nvPr/>
        </p:nvSpPr>
        <p:spPr>
          <a:xfrm>
            <a:off x="2436310" y="7755396"/>
            <a:ext cx="1594251" cy="607518"/>
          </a:xfrm>
          <a:prstGeom prst="rect">
            <a:avLst/>
          </a:prstGeom>
        </p:spPr>
        <p:txBody>
          <a:bodyPr lIns="0" tIns="0" rIns="0" bIns="0" rtlCol="0" anchor="t">
            <a:spAutoFit/>
          </a:bodyPr>
          <a:lstStyle/>
          <a:p>
            <a:pPr algn="ctr">
              <a:lnSpc>
                <a:spcPts val="2454"/>
              </a:lnSpc>
            </a:pPr>
            <a:r>
              <a:rPr lang="en-US" sz="1753" b="1">
                <a:solidFill>
                  <a:srgbClr val="D7FDFF"/>
                </a:solidFill>
                <a:latin typeface="Canva Sans Bold"/>
                <a:ea typeface="Canva Sans Bold"/>
                <a:cs typeface="Canva Sans Bold"/>
                <a:sym typeface="Canva Sans Bold"/>
              </a:rPr>
              <a:t>Content Visibility</a:t>
            </a:r>
          </a:p>
        </p:txBody>
      </p:sp>
      <p:sp>
        <p:nvSpPr>
          <p:cNvPr id="17" name="TextBox 17"/>
          <p:cNvSpPr txBox="1"/>
          <p:nvPr/>
        </p:nvSpPr>
        <p:spPr>
          <a:xfrm>
            <a:off x="4314173" y="5536540"/>
            <a:ext cx="11209778" cy="860425"/>
          </a:xfrm>
          <a:prstGeom prst="rect">
            <a:avLst/>
          </a:prstGeom>
        </p:spPr>
        <p:txBody>
          <a:bodyPr lIns="0" tIns="0" rIns="0" bIns="0" rtlCol="0" anchor="t">
            <a:spAutoFit/>
          </a:bodyPr>
          <a:lstStyle/>
          <a:p>
            <a:pPr algn="l">
              <a:lnSpc>
                <a:spcPts val="3499"/>
              </a:lnSpc>
            </a:pPr>
            <a:r>
              <a:rPr lang="en-US" sz="2499">
                <a:solidFill>
                  <a:srgbClr val="D7FDFF"/>
                </a:solidFill>
                <a:latin typeface="Canva Sans"/>
                <a:ea typeface="Canva Sans"/>
                <a:cs typeface="Canva Sans"/>
                <a:sym typeface="Canva Sans"/>
              </a:rPr>
              <a:t>The tool automates the process of keyword research, saving creators and marketers hours of manual work.</a:t>
            </a:r>
          </a:p>
        </p:txBody>
      </p:sp>
      <p:sp>
        <p:nvSpPr>
          <p:cNvPr id="18" name="TextBox 18"/>
          <p:cNvSpPr txBox="1"/>
          <p:nvPr/>
        </p:nvSpPr>
        <p:spPr>
          <a:xfrm>
            <a:off x="4314173" y="3690425"/>
            <a:ext cx="11209778" cy="860425"/>
          </a:xfrm>
          <a:prstGeom prst="rect">
            <a:avLst/>
          </a:prstGeom>
        </p:spPr>
        <p:txBody>
          <a:bodyPr lIns="0" tIns="0" rIns="0" bIns="0" rtlCol="0" anchor="t">
            <a:spAutoFit/>
          </a:bodyPr>
          <a:lstStyle/>
          <a:p>
            <a:pPr algn="l">
              <a:lnSpc>
                <a:spcPts val="3499"/>
              </a:lnSpc>
            </a:pPr>
            <a:r>
              <a:rPr lang="en-US" sz="2499">
                <a:solidFill>
                  <a:srgbClr val="D7FDFF"/>
                </a:solidFill>
                <a:latin typeface="Canva Sans"/>
                <a:ea typeface="Canva Sans"/>
                <a:cs typeface="Canva Sans"/>
                <a:sym typeface="Canva Sans"/>
              </a:rPr>
              <a:t>AI-driven keywords and hashtags improve the content’s SEO ranking, boosting its discoverability across platforms like YouTube and Instagram.</a:t>
            </a:r>
          </a:p>
        </p:txBody>
      </p:sp>
      <p:sp>
        <p:nvSpPr>
          <p:cNvPr id="19" name="TextBox 19"/>
          <p:cNvSpPr txBox="1"/>
          <p:nvPr/>
        </p:nvSpPr>
        <p:spPr>
          <a:xfrm>
            <a:off x="4356329" y="7355749"/>
            <a:ext cx="11209778" cy="860425"/>
          </a:xfrm>
          <a:prstGeom prst="rect">
            <a:avLst/>
          </a:prstGeom>
        </p:spPr>
        <p:txBody>
          <a:bodyPr lIns="0" tIns="0" rIns="0" bIns="0" rtlCol="0" anchor="t">
            <a:spAutoFit/>
          </a:bodyPr>
          <a:lstStyle/>
          <a:p>
            <a:pPr algn="l">
              <a:lnSpc>
                <a:spcPts val="3499"/>
              </a:lnSpc>
            </a:pPr>
            <a:r>
              <a:rPr lang="en-US" sz="2499">
                <a:solidFill>
                  <a:srgbClr val="D7FDFF"/>
                </a:solidFill>
                <a:latin typeface="Canva Sans"/>
                <a:ea typeface="Canva Sans"/>
                <a:cs typeface="Canva Sans"/>
                <a:sym typeface="Canva Sans"/>
              </a:rPr>
              <a:t>AI identifies trending and relevant keywords, enabling creators to optimize their content for higher traffic and engagement.</a:t>
            </a:r>
          </a:p>
        </p:txBody>
      </p:sp>
      <p:pic>
        <p:nvPicPr>
          <p:cNvPr id="21" name="Audio 20">
            <a:hlinkClick r:id="" action="ppaction://media"/>
            <a:extLst>
              <a:ext uri="{FF2B5EF4-FFF2-40B4-BE49-F238E27FC236}">
                <a16:creationId xmlns:a16="http://schemas.microsoft.com/office/drawing/2014/main" id="{E1734A8D-FA82-4FE9-BD53-5CC7A923033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805"/>
    </mc:Choice>
    <mc:Fallback>
      <p:transition spd="slow" advTm="26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6683267"/>
            <a:ext cx="18288000" cy="4164037"/>
          </a:xfrm>
          <a:custGeom>
            <a:avLst/>
            <a:gdLst/>
            <a:ahLst/>
            <a:cxnLst/>
            <a:rect l="l" t="t" r="r" b="b"/>
            <a:pathLst>
              <a:path w="18288000" h="4164037">
                <a:moveTo>
                  <a:pt x="0" y="0"/>
                </a:moveTo>
                <a:lnTo>
                  <a:pt x="18288000" y="0"/>
                </a:lnTo>
                <a:lnTo>
                  <a:pt x="18288000" y="4164037"/>
                </a:lnTo>
                <a:lnTo>
                  <a:pt x="0" y="4164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flipV="1">
            <a:off x="15548065" y="6970644"/>
            <a:ext cx="2300142" cy="3021926"/>
          </a:xfrm>
          <a:custGeom>
            <a:avLst/>
            <a:gdLst/>
            <a:ahLst/>
            <a:cxnLst/>
            <a:rect l="l" t="t" r="r" b="b"/>
            <a:pathLst>
              <a:path w="2300142" h="3021926">
                <a:moveTo>
                  <a:pt x="0" y="3021926"/>
                </a:moveTo>
                <a:lnTo>
                  <a:pt x="2300142" y="3021926"/>
                </a:lnTo>
                <a:lnTo>
                  <a:pt x="2300142" y="0"/>
                </a:lnTo>
                <a:lnTo>
                  <a:pt x="0" y="0"/>
                </a:lnTo>
                <a:lnTo>
                  <a:pt x="0" y="3021926"/>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flipV="1">
            <a:off x="15372969" y="5781025"/>
            <a:ext cx="3772662" cy="4956521"/>
          </a:xfrm>
          <a:custGeom>
            <a:avLst/>
            <a:gdLst/>
            <a:ahLst/>
            <a:cxnLst/>
            <a:rect l="l" t="t" r="r" b="b"/>
            <a:pathLst>
              <a:path w="3772662" h="4956521">
                <a:moveTo>
                  <a:pt x="0" y="4956522"/>
                </a:moveTo>
                <a:lnTo>
                  <a:pt x="3772662" y="4956522"/>
                </a:lnTo>
                <a:lnTo>
                  <a:pt x="3772662" y="0"/>
                </a:lnTo>
                <a:lnTo>
                  <a:pt x="0" y="0"/>
                </a:lnTo>
                <a:lnTo>
                  <a:pt x="0" y="495652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3209211" y="1721233"/>
            <a:ext cx="6538053" cy="6538053"/>
          </a:xfrm>
          <a:custGeom>
            <a:avLst/>
            <a:gdLst/>
            <a:ahLst/>
            <a:cxnLst/>
            <a:rect l="l" t="t" r="r" b="b"/>
            <a:pathLst>
              <a:path w="6538053" h="6538053">
                <a:moveTo>
                  <a:pt x="0" y="0"/>
                </a:moveTo>
                <a:lnTo>
                  <a:pt x="6538053" y="0"/>
                </a:lnTo>
                <a:lnTo>
                  <a:pt x="6538053" y="6538053"/>
                </a:lnTo>
                <a:lnTo>
                  <a:pt x="0" y="65380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flipH="1">
            <a:off x="1028700" y="210270"/>
            <a:ext cx="2300142" cy="3021926"/>
          </a:xfrm>
          <a:custGeom>
            <a:avLst/>
            <a:gdLst/>
            <a:ahLst/>
            <a:cxnLst/>
            <a:rect l="l" t="t" r="r" b="b"/>
            <a:pathLst>
              <a:path w="2300142" h="3021926">
                <a:moveTo>
                  <a:pt x="2300142" y="0"/>
                </a:moveTo>
                <a:lnTo>
                  <a:pt x="0" y="0"/>
                </a:lnTo>
                <a:lnTo>
                  <a:pt x="0" y="3021926"/>
                </a:lnTo>
                <a:lnTo>
                  <a:pt x="2300142" y="3021926"/>
                </a:lnTo>
                <a:lnTo>
                  <a:pt x="230014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rot="-10800000" flipH="1">
            <a:off x="-857631" y="-364188"/>
            <a:ext cx="3772662" cy="4956521"/>
          </a:xfrm>
          <a:custGeom>
            <a:avLst/>
            <a:gdLst/>
            <a:ahLst/>
            <a:cxnLst/>
            <a:rect l="l" t="t" r="r" b="b"/>
            <a:pathLst>
              <a:path w="3772662" h="4956521">
                <a:moveTo>
                  <a:pt x="3772662" y="0"/>
                </a:moveTo>
                <a:lnTo>
                  <a:pt x="0" y="0"/>
                </a:lnTo>
                <a:lnTo>
                  <a:pt x="0" y="4956522"/>
                </a:lnTo>
                <a:lnTo>
                  <a:pt x="3772662" y="4956522"/>
                </a:lnTo>
                <a:lnTo>
                  <a:pt x="377266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4960838" y="2114073"/>
            <a:ext cx="6538053" cy="6538053"/>
          </a:xfrm>
          <a:custGeom>
            <a:avLst/>
            <a:gdLst/>
            <a:ahLst/>
            <a:cxnLst/>
            <a:rect l="l" t="t" r="r" b="b"/>
            <a:pathLst>
              <a:path w="6538053" h="6538053">
                <a:moveTo>
                  <a:pt x="0" y="0"/>
                </a:moveTo>
                <a:lnTo>
                  <a:pt x="6538054" y="0"/>
                </a:lnTo>
                <a:lnTo>
                  <a:pt x="6538054" y="6538053"/>
                </a:lnTo>
                <a:lnTo>
                  <a:pt x="0" y="65380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3258150" y="4718684"/>
            <a:ext cx="1061888" cy="1061888"/>
          </a:xfrm>
          <a:custGeom>
            <a:avLst/>
            <a:gdLst/>
            <a:ahLst/>
            <a:cxnLst/>
            <a:rect l="l" t="t" r="r" b="b"/>
            <a:pathLst>
              <a:path w="1061888" h="1061888">
                <a:moveTo>
                  <a:pt x="0" y="0"/>
                </a:moveTo>
                <a:lnTo>
                  <a:pt x="1061888" y="0"/>
                </a:lnTo>
                <a:lnTo>
                  <a:pt x="1061888" y="1061887"/>
                </a:lnTo>
                <a:lnTo>
                  <a:pt x="0" y="1061887"/>
                </a:lnTo>
                <a:lnTo>
                  <a:pt x="0" y="0"/>
                </a:lnTo>
                <a:close/>
              </a:path>
            </a:pathLst>
          </a:custGeom>
          <a:blipFill>
            <a:blip r:embed="rId10"/>
            <a:stretch>
              <a:fillRect/>
            </a:stretch>
          </a:blipFill>
        </p:spPr>
      </p:sp>
      <p:sp>
        <p:nvSpPr>
          <p:cNvPr id="10" name="Freeform 10"/>
          <p:cNvSpPr/>
          <p:nvPr/>
        </p:nvSpPr>
        <p:spPr>
          <a:xfrm>
            <a:off x="8421216" y="3612733"/>
            <a:ext cx="1186014" cy="1186014"/>
          </a:xfrm>
          <a:custGeom>
            <a:avLst/>
            <a:gdLst/>
            <a:ahLst/>
            <a:cxnLst/>
            <a:rect l="l" t="t" r="r" b="b"/>
            <a:pathLst>
              <a:path w="1186014" h="1186014">
                <a:moveTo>
                  <a:pt x="0" y="0"/>
                </a:moveTo>
                <a:lnTo>
                  <a:pt x="1186014" y="0"/>
                </a:lnTo>
                <a:lnTo>
                  <a:pt x="1186014" y="1186015"/>
                </a:lnTo>
                <a:lnTo>
                  <a:pt x="0" y="1186015"/>
                </a:lnTo>
                <a:lnTo>
                  <a:pt x="0" y="0"/>
                </a:lnTo>
                <a:close/>
              </a:path>
            </a:pathLst>
          </a:custGeom>
          <a:blipFill>
            <a:blip r:embed="rId11"/>
            <a:stretch>
              <a:fillRect/>
            </a:stretch>
          </a:blipFill>
        </p:spPr>
      </p:sp>
      <p:sp>
        <p:nvSpPr>
          <p:cNvPr id="11" name="Freeform 11"/>
          <p:cNvSpPr/>
          <p:nvPr/>
        </p:nvSpPr>
        <p:spPr>
          <a:xfrm>
            <a:off x="12940500" y="4754328"/>
            <a:ext cx="1026698" cy="1026698"/>
          </a:xfrm>
          <a:custGeom>
            <a:avLst/>
            <a:gdLst/>
            <a:ahLst/>
            <a:cxnLst/>
            <a:rect l="l" t="t" r="r" b="b"/>
            <a:pathLst>
              <a:path w="1026698" h="1026698">
                <a:moveTo>
                  <a:pt x="0" y="0"/>
                </a:moveTo>
                <a:lnTo>
                  <a:pt x="1026698" y="0"/>
                </a:lnTo>
                <a:lnTo>
                  <a:pt x="1026698" y="1026697"/>
                </a:lnTo>
                <a:lnTo>
                  <a:pt x="0" y="1026697"/>
                </a:lnTo>
                <a:lnTo>
                  <a:pt x="0" y="0"/>
                </a:lnTo>
                <a:close/>
              </a:path>
            </a:pathLst>
          </a:custGeom>
          <a:blipFill>
            <a:blip r:embed="rId12"/>
            <a:stretch>
              <a:fillRect/>
            </a:stretch>
          </a:blipFill>
        </p:spPr>
      </p:sp>
      <p:sp>
        <p:nvSpPr>
          <p:cNvPr id="12" name="TextBox 12"/>
          <p:cNvSpPr txBox="1"/>
          <p:nvPr/>
        </p:nvSpPr>
        <p:spPr>
          <a:xfrm>
            <a:off x="3999191" y="1435483"/>
            <a:ext cx="10291298" cy="1403873"/>
          </a:xfrm>
          <a:prstGeom prst="rect">
            <a:avLst/>
          </a:prstGeom>
        </p:spPr>
        <p:txBody>
          <a:bodyPr lIns="0" tIns="0" rIns="0" bIns="0" rtlCol="0" anchor="t">
            <a:spAutoFit/>
          </a:bodyPr>
          <a:lstStyle/>
          <a:p>
            <a:pPr algn="ctr">
              <a:lnSpc>
                <a:spcPts val="10296"/>
              </a:lnSpc>
              <a:spcBef>
                <a:spcPct val="0"/>
              </a:spcBef>
            </a:pPr>
            <a:r>
              <a:rPr lang="en-US" sz="7354" b="1">
                <a:solidFill>
                  <a:srgbClr val="D7FDFF"/>
                </a:solidFill>
                <a:latin typeface="Alegreya Sans SC Bold"/>
                <a:ea typeface="Alegreya Sans SC Bold"/>
                <a:cs typeface="Alegreya Sans SC Bold"/>
                <a:sym typeface="Alegreya Sans SC Bold"/>
              </a:rPr>
              <a:t>Key Benefits To Business</a:t>
            </a:r>
          </a:p>
        </p:txBody>
      </p:sp>
      <p:sp>
        <p:nvSpPr>
          <p:cNvPr id="13" name="TextBox 13"/>
          <p:cNvSpPr txBox="1"/>
          <p:nvPr/>
        </p:nvSpPr>
        <p:spPr>
          <a:xfrm>
            <a:off x="2486217" y="3670934"/>
            <a:ext cx="2605754" cy="1047750"/>
          </a:xfrm>
          <a:prstGeom prst="rect">
            <a:avLst/>
          </a:prstGeom>
        </p:spPr>
        <p:txBody>
          <a:bodyPr lIns="0" tIns="0" rIns="0" bIns="0" rtlCol="0" anchor="t">
            <a:spAutoFit/>
          </a:bodyPr>
          <a:lstStyle/>
          <a:p>
            <a:pPr algn="ctr">
              <a:lnSpc>
                <a:spcPts val="4200"/>
              </a:lnSpc>
            </a:pPr>
            <a:r>
              <a:rPr lang="en-US" sz="3000" b="1">
                <a:solidFill>
                  <a:srgbClr val="D7FDFF"/>
                </a:solidFill>
                <a:latin typeface="Canva Sans Bold"/>
                <a:ea typeface="Canva Sans Bold"/>
                <a:cs typeface="Canva Sans Bold"/>
                <a:sym typeface="Canva Sans Bold"/>
              </a:rPr>
              <a:t>SubscriptionRevenue</a:t>
            </a:r>
          </a:p>
        </p:txBody>
      </p:sp>
      <p:sp>
        <p:nvSpPr>
          <p:cNvPr id="14" name="TextBox 14"/>
          <p:cNvSpPr txBox="1"/>
          <p:nvPr/>
        </p:nvSpPr>
        <p:spPr>
          <a:xfrm>
            <a:off x="12150972" y="3544584"/>
            <a:ext cx="2605754" cy="1047750"/>
          </a:xfrm>
          <a:prstGeom prst="rect">
            <a:avLst/>
          </a:prstGeom>
        </p:spPr>
        <p:txBody>
          <a:bodyPr lIns="0" tIns="0" rIns="0" bIns="0" rtlCol="0" anchor="t">
            <a:spAutoFit/>
          </a:bodyPr>
          <a:lstStyle/>
          <a:p>
            <a:pPr algn="ctr">
              <a:lnSpc>
                <a:spcPts val="4200"/>
              </a:lnSpc>
            </a:pPr>
            <a:r>
              <a:rPr lang="en-US" sz="3000" b="1">
                <a:solidFill>
                  <a:srgbClr val="D7FDFF"/>
                </a:solidFill>
                <a:latin typeface="Canva Sans Bold"/>
                <a:ea typeface="Canva Sans Bold"/>
                <a:cs typeface="Canva Sans Bold"/>
                <a:sym typeface="Canva Sans Bold"/>
              </a:rPr>
              <a:t>Competitive Edge</a:t>
            </a:r>
          </a:p>
        </p:txBody>
      </p:sp>
      <p:sp>
        <p:nvSpPr>
          <p:cNvPr id="15" name="TextBox 15"/>
          <p:cNvSpPr txBox="1"/>
          <p:nvPr/>
        </p:nvSpPr>
        <p:spPr>
          <a:xfrm>
            <a:off x="7711346" y="4868750"/>
            <a:ext cx="2605754" cy="514350"/>
          </a:xfrm>
          <a:prstGeom prst="rect">
            <a:avLst/>
          </a:prstGeom>
        </p:spPr>
        <p:txBody>
          <a:bodyPr lIns="0" tIns="0" rIns="0" bIns="0" rtlCol="0" anchor="t">
            <a:spAutoFit/>
          </a:bodyPr>
          <a:lstStyle/>
          <a:p>
            <a:pPr algn="ctr">
              <a:lnSpc>
                <a:spcPts val="4200"/>
              </a:lnSpc>
            </a:pPr>
            <a:r>
              <a:rPr lang="en-US" sz="3000" b="1">
                <a:solidFill>
                  <a:srgbClr val="D7FDFF"/>
                </a:solidFill>
                <a:latin typeface="Canva Sans Bold"/>
                <a:ea typeface="Canva Sans Bold"/>
                <a:cs typeface="Canva Sans Bold"/>
                <a:sym typeface="Canva Sans Bold"/>
              </a:rPr>
              <a:t>User Growth</a:t>
            </a:r>
          </a:p>
        </p:txBody>
      </p:sp>
      <p:sp>
        <p:nvSpPr>
          <p:cNvPr id="16" name="TextBox 16"/>
          <p:cNvSpPr txBox="1"/>
          <p:nvPr/>
        </p:nvSpPr>
        <p:spPr>
          <a:xfrm>
            <a:off x="2482192" y="6281088"/>
            <a:ext cx="2710563" cy="1758950"/>
          </a:xfrm>
          <a:prstGeom prst="rect">
            <a:avLst/>
          </a:prstGeom>
        </p:spPr>
        <p:txBody>
          <a:bodyPr lIns="0" tIns="0" rIns="0" bIns="0" rtlCol="0" anchor="t">
            <a:spAutoFit/>
          </a:bodyPr>
          <a:lstStyle/>
          <a:p>
            <a:pPr algn="ctr">
              <a:lnSpc>
                <a:spcPts val="2800"/>
              </a:lnSpc>
            </a:pPr>
            <a:r>
              <a:rPr lang="en-US" sz="2000">
                <a:solidFill>
                  <a:srgbClr val="D7FDFF"/>
                </a:solidFill>
                <a:latin typeface="Canva Sans"/>
                <a:ea typeface="Canva Sans"/>
                <a:cs typeface="Canva Sans"/>
                <a:sym typeface="Canva Sans"/>
              </a:rPr>
              <a:t>Monetization through premium subscriptions for advanced features and priority support.</a:t>
            </a:r>
          </a:p>
        </p:txBody>
      </p:sp>
      <p:sp>
        <p:nvSpPr>
          <p:cNvPr id="17" name="TextBox 17"/>
          <p:cNvSpPr txBox="1"/>
          <p:nvPr/>
        </p:nvSpPr>
        <p:spPr>
          <a:xfrm>
            <a:off x="7658941" y="6104875"/>
            <a:ext cx="2710563" cy="2111375"/>
          </a:xfrm>
          <a:prstGeom prst="rect">
            <a:avLst/>
          </a:prstGeom>
        </p:spPr>
        <p:txBody>
          <a:bodyPr lIns="0" tIns="0" rIns="0" bIns="0" rtlCol="0" anchor="t">
            <a:spAutoFit/>
          </a:bodyPr>
          <a:lstStyle/>
          <a:p>
            <a:pPr algn="ctr">
              <a:lnSpc>
                <a:spcPts val="2800"/>
              </a:lnSpc>
            </a:pPr>
            <a:r>
              <a:rPr lang="en-US" sz="2000">
                <a:solidFill>
                  <a:srgbClr val="D7FDFF"/>
                </a:solidFill>
                <a:latin typeface="Canva Sans"/>
                <a:ea typeface="Canva Sans"/>
                <a:cs typeface="Canva Sans"/>
                <a:sym typeface="Canva Sans"/>
              </a:rPr>
              <a:t>As the need for SEO optimization grows in the content creation industry, this tool can rapidly expand its user base.</a:t>
            </a:r>
          </a:p>
        </p:txBody>
      </p:sp>
      <p:sp>
        <p:nvSpPr>
          <p:cNvPr id="18" name="TextBox 18"/>
          <p:cNvSpPr txBox="1"/>
          <p:nvPr/>
        </p:nvSpPr>
        <p:spPr>
          <a:xfrm>
            <a:off x="12150972" y="6104875"/>
            <a:ext cx="2710563" cy="2816225"/>
          </a:xfrm>
          <a:prstGeom prst="rect">
            <a:avLst/>
          </a:prstGeom>
        </p:spPr>
        <p:txBody>
          <a:bodyPr lIns="0" tIns="0" rIns="0" bIns="0" rtlCol="0" anchor="t">
            <a:spAutoFit/>
          </a:bodyPr>
          <a:lstStyle/>
          <a:p>
            <a:pPr algn="ctr">
              <a:lnSpc>
                <a:spcPts val="2800"/>
              </a:lnSpc>
            </a:pPr>
            <a:r>
              <a:rPr lang="en-US" sz="2000">
                <a:solidFill>
                  <a:srgbClr val="D7FDFF"/>
                </a:solidFill>
                <a:latin typeface="Canva Sans"/>
                <a:ea typeface="Canva Sans"/>
                <a:cs typeface="Canva Sans"/>
                <a:sym typeface="Canva Sans"/>
              </a:rPr>
              <a:t>AI-powered SEO optimization for video and audio content is a unique offering that provides a competitive advantage over text-based SEO tools.</a:t>
            </a:r>
          </a:p>
        </p:txBody>
      </p:sp>
      <p:pic>
        <p:nvPicPr>
          <p:cNvPr id="19" name="Audio 18">
            <a:hlinkClick r:id="" action="ppaction://media"/>
            <a:extLst>
              <a:ext uri="{FF2B5EF4-FFF2-40B4-BE49-F238E27FC236}">
                <a16:creationId xmlns:a16="http://schemas.microsoft.com/office/drawing/2014/main" id="{D971C154-58C0-4F96-A03C-C08C0676024A}"/>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866"/>
    </mc:Choice>
    <mc:Fallback>
      <p:transition spd="slow" advTm="17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rot="-10800000" flipH="1">
            <a:off x="-767315" y="-135036"/>
            <a:ext cx="3274057" cy="4301455"/>
          </a:xfrm>
          <a:custGeom>
            <a:avLst/>
            <a:gdLst/>
            <a:ahLst/>
            <a:cxnLst/>
            <a:rect l="l" t="t" r="r" b="b"/>
            <a:pathLst>
              <a:path w="3274057" h="4301455">
                <a:moveTo>
                  <a:pt x="3274057" y="0"/>
                </a:moveTo>
                <a:lnTo>
                  <a:pt x="0" y="0"/>
                </a:lnTo>
                <a:lnTo>
                  <a:pt x="0" y="4301455"/>
                </a:lnTo>
                <a:lnTo>
                  <a:pt x="3274057" y="4301455"/>
                </a:lnTo>
                <a:lnTo>
                  <a:pt x="327405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0" y="6683267"/>
            <a:ext cx="18288000" cy="4164037"/>
          </a:xfrm>
          <a:custGeom>
            <a:avLst/>
            <a:gdLst/>
            <a:ahLst/>
            <a:cxnLst/>
            <a:rect l="l" t="t" r="r" b="b"/>
            <a:pathLst>
              <a:path w="18288000" h="4164037">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flipV="1">
            <a:off x="1222889" y="-387411"/>
            <a:ext cx="2567706" cy="3373451"/>
          </a:xfrm>
          <a:custGeom>
            <a:avLst/>
            <a:gdLst/>
            <a:ahLst/>
            <a:cxnLst/>
            <a:rect l="l" t="t" r="r" b="b"/>
            <a:pathLst>
              <a:path w="2567706" h="3373451">
                <a:moveTo>
                  <a:pt x="0" y="3373452"/>
                </a:moveTo>
                <a:lnTo>
                  <a:pt x="2567706" y="3373452"/>
                </a:lnTo>
                <a:lnTo>
                  <a:pt x="2567706" y="0"/>
                </a:lnTo>
                <a:lnTo>
                  <a:pt x="0" y="0"/>
                </a:lnTo>
                <a:lnTo>
                  <a:pt x="0" y="337345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rot="-10800000" flipV="1">
            <a:off x="14786756" y="7403374"/>
            <a:ext cx="2582789" cy="3393268"/>
          </a:xfrm>
          <a:custGeom>
            <a:avLst/>
            <a:gdLst/>
            <a:ahLst/>
            <a:cxnLst/>
            <a:rect l="l" t="t" r="r" b="b"/>
            <a:pathLst>
              <a:path w="2582789" h="3393268">
                <a:moveTo>
                  <a:pt x="0" y="3393267"/>
                </a:moveTo>
                <a:lnTo>
                  <a:pt x="2582789" y="3393267"/>
                </a:lnTo>
                <a:lnTo>
                  <a:pt x="2582789" y="0"/>
                </a:lnTo>
                <a:lnTo>
                  <a:pt x="0" y="0"/>
                </a:lnTo>
                <a:lnTo>
                  <a:pt x="0" y="339326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flipH="1">
            <a:off x="16078150" y="6216062"/>
            <a:ext cx="3293290" cy="4326723"/>
          </a:xfrm>
          <a:custGeom>
            <a:avLst/>
            <a:gdLst/>
            <a:ahLst/>
            <a:cxnLst/>
            <a:rect l="l" t="t" r="r" b="b"/>
            <a:pathLst>
              <a:path w="3293290" h="4326723">
                <a:moveTo>
                  <a:pt x="3293290" y="0"/>
                </a:moveTo>
                <a:lnTo>
                  <a:pt x="0" y="0"/>
                </a:lnTo>
                <a:lnTo>
                  <a:pt x="0" y="4326722"/>
                </a:lnTo>
                <a:lnTo>
                  <a:pt x="3293290" y="4326722"/>
                </a:lnTo>
                <a:lnTo>
                  <a:pt x="32932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068451" y="3618368"/>
            <a:ext cx="1816470" cy="1816470"/>
          </a:xfrm>
          <a:custGeom>
            <a:avLst/>
            <a:gdLst/>
            <a:ahLst/>
            <a:cxnLst/>
            <a:rect l="l" t="t" r="r" b="b"/>
            <a:pathLst>
              <a:path w="1816470" h="1816470">
                <a:moveTo>
                  <a:pt x="0" y="0"/>
                </a:moveTo>
                <a:lnTo>
                  <a:pt x="1816470" y="0"/>
                </a:lnTo>
                <a:lnTo>
                  <a:pt x="1816470" y="1816470"/>
                </a:lnTo>
                <a:lnTo>
                  <a:pt x="0" y="1816470"/>
                </a:lnTo>
                <a:lnTo>
                  <a:pt x="0" y="0"/>
                </a:lnTo>
                <a:close/>
              </a:path>
            </a:pathLst>
          </a:custGeom>
          <a:blipFill>
            <a:blip r:embed="rId8"/>
            <a:stretch>
              <a:fillRect/>
            </a:stretch>
          </a:blipFill>
        </p:spPr>
      </p:sp>
      <p:sp>
        <p:nvSpPr>
          <p:cNvPr id="8" name="Freeform 8"/>
          <p:cNvSpPr/>
          <p:nvPr/>
        </p:nvSpPr>
        <p:spPr>
          <a:xfrm>
            <a:off x="12694796" y="3506995"/>
            <a:ext cx="1816470" cy="1816470"/>
          </a:xfrm>
          <a:custGeom>
            <a:avLst/>
            <a:gdLst/>
            <a:ahLst/>
            <a:cxnLst/>
            <a:rect l="l" t="t" r="r" b="b"/>
            <a:pathLst>
              <a:path w="1816470" h="1816470">
                <a:moveTo>
                  <a:pt x="0" y="0"/>
                </a:moveTo>
                <a:lnTo>
                  <a:pt x="1816470" y="0"/>
                </a:lnTo>
                <a:lnTo>
                  <a:pt x="1816470" y="1816470"/>
                </a:lnTo>
                <a:lnTo>
                  <a:pt x="0" y="1816470"/>
                </a:lnTo>
                <a:lnTo>
                  <a:pt x="0" y="0"/>
                </a:lnTo>
                <a:close/>
              </a:path>
            </a:pathLst>
          </a:custGeom>
          <a:blipFill>
            <a:blip r:embed="rId9"/>
            <a:stretch>
              <a:fillRect/>
            </a:stretch>
          </a:blipFill>
        </p:spPr>
      </p:sp>
      <p:sp>
        <p:nvSpPr>
          <p:cNvPr id="9" name="Freeform 9"/>
          <p:cNvSpPr/>
          <p:nvPr/>
        </p:nvSpPr>
        <p:spPr>
          <a:xfrm>
            <a:off x="3555671" y="3618368"/>
            <a:ext cx="1705097" cy="1705097"/>
          </a:xfrm>
          <a:custGeom>
            <a:avLst/>
            <a:gdLst/>
            <a:ahLst/>
            <a:cxnLst/>
            <a:rect l="l" t="t" r="r" b="b"/>
            <a:pathLst>
              <a:path w="1705097" h="1705097">
                <a:moveTo>
                  <a:pt x="0" y="0"/>
                </a:moveTo>
                <a:lnTo>
                  <a:pt x="1705097" y="0"/>
                </a:lnTo>
                <a:lnTo>
                  <a:pt x="1705097" y="1705097"/>
                </a:lnTo>
                <a:lnTo>
                  <a:pt x="0" y="1705097"/>
                </a:lnTo>
                <a:lnTo>
                  <a:pt x="0" y="0"/>
                </a:lnTo>
                <a:close/>
              </a:path>
            </a:pathLst>
          </a:custGeom>
          <a:blipFill>
            <a:blip r:embed="rId10"/>
            <a:stretch>
              <a:fillRect/>
            </a:stretch>
          </a:blipFill>
        </p:spPr>
      </p:sp>
      <p:sp>
        <p:nvSpPr>
          <p:cNvPr id="10" name="TextBox 10"/>
          <p:cNvSpPr txBox="1"/>
          <p:nvPr/>
        </p:nvSpPr>
        <p:spPr>
          <a:xfrm>
            <a:off x="4784487" y="1828323"/>
            <a:ext cx="8719027" cy="1403873"/>
          </a:xfrm>
          <a:prstGeom prst="rect">
            <a:avLst/>
          </a:prstGeom>
        </p:spPr>
        <p:txBody>
          <a:bodyPr lIns="0" tIns="0" rIns="0" bIns="0" rtlCol="0" anchor="t">
            <a:spAutoFit/>
          </a:bodyPr>
          <a:lstStyle/>
          <a:p>
            <a:pPr algn="ctr">
              <a:lnSpc>
                <a:spcPts val="10296"/>
              </a:lnSpc>
              <a:spcBef>
                <a:spcPct val="0"/>
              </a:spcBef>
            </a:pPr>
            <a:r>
              <a:rPr lang="en-US" sz="7354" b="1">
                <a:solidFill>
                  <a:srgbClr val="D7FDFF"/>
                </a:solidFill>
                <a:latin typeface="Alegreya Sans SC Bold"/>
                <a:ea typeface="Alegreya Sans SC Bold"/>
                <a:cs typeface="Alegreya Sans SC Bold"/>
                <a:sym typeface="Alegreya Sans SC Bold"/>
              </a:rPr>
              <a:t>Selling Point</a:t>
            </a:r>
          </a:p>
        </p:txBody>
      </p:sp>
      <p:sp>
        <p:nvSpPr>
          <p:cNvPr id="11" name="TextBox 11"/>
          <p:cNvSpPr txBox="1"/>
          <p:nvPr/>
        </p:nvSpPr>
        <p:spPr>
          <a:xfrm>
            <a:off x="1769748" y="5666365"/>
            <a:ext cx="5663114" cy="3051175"/>
          </a:xfrm>
          <a:prstGeom prst="rect">
            <a:avLst/>
          </a:prstGeom>
        </p:spPr>
        <p:txBody>
          <a:bodyPr lIns="0" tIns="0" rIns="0" bIns="0" rtlCol="0" anchor="t">
            <a:spAutoFit/>
          </a:bodyPr>
          <a:lstStyle/>
          <a:p>
            <a:pPr marL="539749" lvl="1" indent="-269875" algn="ctr">
              <a:lnSpc>
                <a:spcPts val="3499"/>
              </a:lnSpc>
              <a:buFont typeface="Arial"/>
              <a:buChar char="•"/>
            </a:pPr>
            <a:r>
              <a:rPr lang="en-US" sz="2499">
                <a:solidFill>
                  <a:srgbClr val="D7FDFF"/>
                </a:solidFill>
                <a:latin typeface="Canva Sans"/>
                <a:ea typeface="Canva Sans"/>
                <a:cs typeface="Canva Sans"/>
                <a:sym typeface="Canva Sans"/>
              </a:rPr>
              <a:t>Limited number of content uploads (e.g., 3 per day)</a:t>
            </a:r>
          </a:p>
          <a:p>
            <a:pPr marL="539749" lvl="1" indent="-269875" algn="ctr">
              <a:lnSpc>
                <a:spcPts val="3499"/>
              </a:lnSpc>
              <a:buFont typeface="Arial"/>
              <a:buChar char="•"/>
            </a:pPr>
            <a:r>
              <a:rPr lang="en-US" sz="2499">
                <a:solidFill>
                  <a:srgbClr val="D7FDFF"/>
                </a:solidFill>
                <a:latin typeface="Canva Sans"/>
                <a:ea typeface="Canva Sans"/>
                <a:cs typeface="Canva Sans"/>
                <a:sym typeface="Canva Sans"/>
              </a:rPr>
              <a:t>Basic keyword suggestions and hashtags</a:t>
            </a:r>
          </a:p>
          <a:p>
            <a:pPr marL="539749" lvl="1" indent="-269875" algn="ctr">
              <a:lnSpc>
                <a:spcPts val="3499"/>
              </a:lnSpc>
              <a:buFont typeface="Arial"/>
              <a:buChar char="•"/>
            </a:pPr>
            <a:r>
              <a:rPr lang="en-US" sz="2499">
                <a:solidFill>
                  <a:srgbClr val="D7FDFF"/>
                </a:solidFill>
                <a:latin typeface="Canva Sans"/>
                <a:ea typeface="Canva Sans"/>
                <a:cs typeface="Canva Sans"/>
                <a:sym typeface="Canva Sans"/>
              </a:rPr>
              <a:t>Ads displayed in the user interface</a:t>
            </a:r>
          </a:p>
          <a:p>
            <a:pPr algn="ctr">
              <a:lnSpc>
                <a:spcPts val="3499"/>
              </a:lnSpc>
            </a:pPr>
            <a:endParaRPr lang="en-US" sz="2499">
              <a:solidFill>
                <a:srgbClr val="D7FDFF"/>
              </a:solidFill>
              <a:latin typeface="Canva Sans"/>
              <a:ea typeface="Canva Sans"/>
              <a:cs typeface="Canva Sans"/>
              <a:sym typeface="Canva Sans"/>
            </a:endParaRPr>
          </a:p>
        </p:txBody>
      </p:sp>
      <p:sp>
        <p:nvSpPr>
          <p:cNvPr id="12" name="TextBox 12"/>
          <p:cNvSpPr txBox="1"/>
          <p:nvPr/>
        </p:nvSpPr>
        <p:spPr>
          <a:xfrm>
            <a:off x="10845947" y="5666365"/>
            <a:ext cx="5514168" cy="3489325"/>
          </a:xfrm>
          <a:prstGeom prst="rect">
            <a:avLst/>
          </a:prstGeom>
        </p:spPr>
        <p:txBody>
          <a:bodyPr lIns="0" tIns="0" rIns="0" bIns="0" rtlCol="0" anchor="t">
            <a:spAutoFit/>
          </a:bodyPr>
          <a:lstStyle/>
          <a:p>
            <a:pPr marL="539749" lvl="1" indent="-269875" algn="ctr">
              <a:lnSpc>
                <a:spcPts val="3499"/>
              </a:lnSpc>
              <a:buFont typeface="Arial"/>
              <a:buChar char="•"/>
            </a:pPr>
            <a:r>
              <a:rPr lang="en-US" sz="2499">
                <a:solidFill>
                  <a:srgbClr val="D7FDFF"/>
                </a:solidFill>
                <a:latin typeface="Canva Sans"/>
                <a:ea typeface="Canva Sans"/>
                <a:cs typeface="Canva Sans"/>
                <a:sym typeface="Canva Sans"/>
              </a:rPr>
              <a:t>Unlimited uploads and access to advanced keyword suggestions</a:t>
            </a:r>
          </a:p>
          <a:p>
            <a:pPr marL="539749" lvl="1" indent="-269875" algn="ctr">
              <a:lnSpc>
                <a:spcPts val="3499"/>
              </a:lnSpc>
              <a:buFont typeface="Arial"/>
              <a:buChar char="•"/>
            </a:pPr>
            <a:r>
              <a:rPr lang="en-US" sz="2499">
                <a:solidFill>
                  <a:srgbClr val="D7FDFF"/>
                </a:solidFill>
                <a:latin typeface="Canva Sans"/>
                <a:ea typeface="Canva Sans"/>
                <a:cs typeface="Canva Sans"/>
                <a:sym typeface="Canva Sans"/>
              </a:rPr>
              <a:t>Ad-free experience</a:t>
            </a:r>
          </a:p>
          <a:p>
            <a:pPr marL="539749" lvl="1" indent="-269875" algn="ctr">
              <a:lnSpc>
                <a:spcPts val="3499"/>
              </a:lnSpc>
              <a:buFont typeface="Arial"/>
              <a:buChar char="•"/>
            </a:pPr>
            <a:r>
              <a:rPr lang="en-US" sz="2499">
                <a:solidFill>
                  <a:srgbClr val="D7FDFF"/>
                </a:solidFill>
                <a:latin typeface="Canva Sans"/>
                <a:ea typeface="Canva Sans"/>
                <a:cs typeface="Canva Sans"/>
                <a:sym typeface="Canva Sans"/>
              </a:rPr>
              <a:t>Access to priority customer support</a:t>
            </a:r>
          </a:p>
          <a:p>
            <a:pPr marL="539749" lvl="1" indent="-269875" algn="ctr">
              <a:lnSpc>
                <a:spcPts val="3499"/>
              </a:lnSpc>
              <a:buFont typeface="Arial"/>
              <a:buChar char="•"/>
            </a:pPr>
            <a:r>
              <a:rPr lang="en-US" sz="2499">
                <a:solidFill>
                  <a:srgbClr val="D7FDFF"/>
                </a:solidFill>
                <a:latin typeface="Canva Sans"/>
                <a:ea typeface="Canva Sans"/>
                <a:cs typeface="Canva Sans"/>
                <a:sym typeface="Canva Sans"/>
              </a:rPr>
              <a:t>Analytics and performance insights for keywords</a:t>
            </a:r>
          </a:p>
          <a:p>
            <a:pPr algn="ctr">
              <a:lnSpc>
                <a:spcPts val="3499"/>
              </a:lnSpc>
            </a:pPr>
            <a:endParaRPr lang="en-US" sz="2499">
              <a:solidFill>
                <a:srgbClr val="D7FDFF"/>
              </a:solidFill>
              <a:latin typeface="Canva Sans"/>
              <a:ea typeface="Canva Sans"/>
              <a:cs typeface="Canva Sans"/>
              <a:sym typeface="Canva Sans"/>
            </a:endParaRPr>
          </a:p>
        </p:txBody>
      </p:sp>
      <p:pic>
        <p:nvPicPr>
          <p:cNvPr id="13" name="Audio 12">
            <a:hlinkClick r:id="" action="ppaction://media"/>
            <a:extLst>
              <a:ext uri="{FF2B5EF4-FFF2-40B4-BE49-F238E27FC236}">
                <a16:creationId xmlns:a16="http://schemas.microsoft.com/office/drawing/2014/main" id="{1C445201-2906-4B70-854A-F78A5A57A27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96"/>
    </mc:Choice>
    <mc:Fallback>
      <p:transition spd="slow" advTm="2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545</Words>
  <Application>Microsoft Office PowerPoint</Application>
  <PresentationFormat>Custom</PresentationFormat>
  <Paragraphs>56</Paragraphs>
  <Slides>8</Slides>
  <Notes>0</Notes>
  <HiddenSlides>0</HiddenSlides>
  <MMClips>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Alegreya Sans SC Bold</vt:lpstr>
      <vt:lpstr>Alegreya Sans SC</vt:lpstr>
      <vt:lpstr>Calibri</vt:lpstr>
      <vt:lpstr>Canva Sans Bold</vt:lpstr>
      <vt:lpstr>Fira Sans Bold</vt:lpstr>
      <vt:lpstr>Arial</vt:lpstr>
      <vt:lpstr>Fira Sans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SEO Keyword Generation</dc:title>
  <dc:creator>rack</dc:creator>
  <cp:lastModifiedBy>Kottam Rakshitha</cp:lastModifiedBy>
  <cp:revision>5</cp:revision>
  <dcterms:created xsi:type="dcterms:W3CDTF">2006-08-16T00:00:00Z</dcterms:created>
  <dcterms:modified xsi:type="dcterms:W3CDTF">2024-10-04T14:04:17Z</dcterms:modified>
  <dc:identifier>DAGSgOY0EMs</dc:identifier>
</cp:coreProperties>
</file>